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306" r:id="rId3"/>
    <p:sldId id="309" r:id="rId4"/>
    <p:sldId id="283" r:id="rId5"/>
    <p:sldId id="290" r:id="rId6"/>
    <p:sldId id="307" r:id="rId7"/>
    <p:sldId id="310" r:id="rId8"/>
    <p:sldId id="308" r:id="rId9"/>
    <p:sldId id="311" r:id="rId10"/>
    <p:sldId id="312" r:id="rId11"/>
    <p:sldId id="362" r:id="rId12"/>
    <p:sldId id="313" r:id="rId13"/>
    <p:sldId id="264" r:id="rId14"/>
    <p:sldId id="314" r:id="rId15"/>
    <p:sldId id="315" r:id="rId16"/>
    <p:sldId id="316" r:id="rId17"/>
    <p:sldId id="317" r:id="rId18"/>
    <p:sldId id="318" r:id="rId19"/>
    <p:sldId id="319" r:id="rId20"/>
    <p:sldId id="363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52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2" r:id="rId44"/>
    <p:sldId id="341" r:id="rId45"/>
    <p:sldId id="343" r:id="rId46"/>
    <p:sldId id="344" r:id="rId47"/>
    <p:sldId id="346" r:id="rId48"/>
    <p:sldId id="347" r:id="rId49"/>
    <p:sldId id="348" r:id="rId50"/>
    <p:sldId id="349" r:id="rId51"/>
    <p:sldId id="350" r:id="rId52"/>
    <p:sldId id="351" r:id="rId53"/>
    <p:sldId id="353" r:id="rId54"/>
    <p:sldId id="354" r:id="rId55"/>
    <p:sldId id="355" r:id="rId56"/>
    <p:sldId id="356" r:id="rId57"/>
    <p:sldId id="357" r:id="rId58"/>
    <p:sldId id="358" r:id="rId59"/>
    <p:sldId id="345" r:id="rId60"/>
    <p:sldId id="359" r:id="rId61"/>
    <p:sldId id="360" r:id="rId62"/>
    <p:sldId id="364" r:id="rId63"/>
    <p:sldId id="365" r:id="rId64"/>
    <p:sldId id="366" r:id="rId65"/>
    <p:sldId id="367" r:id="rId66"/>
    <p:sldId id="370" r:id="rId67"/>
    <p:sldId id="371" r:id="rId68"/>
    <p:sldId id="368" r:id="rId69"/>
    <p:sldId id="369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61" r:id="rId7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BFF"/>
    <a:srgbClr val="FFD671"/>
    <a:srgbClr val="FFE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2932" autoAdjust="0"/>
  </p:normalViewPr>
  <p:slideViewPr>
    <p:cSldViewPr>
      <p:cViewPr varScale="1">
        <p:scale>
          <a:sx n="78" d="100"/>
          <a:sy n="78" d="100"/>
        </p:scale>
        <p:origin x="-90" y="-4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6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86B32-7720-4E33-AEC2-2812AF876771}" type="datetimeFigureOut">
              <a:rPr lang="ru-RU" smtClean="0"/>
              <a:t>25.12.2018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53305-7E1E-44A2-9A3D-B0912FB45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14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9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92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508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84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02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511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33222" indent="-514350">
                  <a:buAutoNum type="arabicPeriod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Заметки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:r>
                  <a:rPr lang="en-US" dirty="0" smtClean="0"/>
                  <a:t>Probably it can be show in this way:</a:t>
                </a:r>
                <a:endParaRPr lang="en-US" dirty="0"/>
              </a:p>
              <a:p>
                <a:pPr marL="633222" indent="-514350">
                  <a:buFont typeface="Wingdings 2"/>
                  <a:buAutoNum type="arabicPeriod"/>
                </a:pPr>
                <a:r>
                  <a:rPr lang="en-US" b="1" i="0">
                    <a:latin typeface="Cambria Math"/>
                  </a:rPr>
                  <a:t>𝒑_𝒐𝒓𝒊𝒈^∗</a:t>
                </a:r>
                <a:r>
                  <a:rPr lang="en-US" b="1" i="0" smtClean="0">
                    <a:latin typeface="Cambria Math"/>
                  </a:rPr>
                  <a:t>=</a:t>
                </a:r>
                <a:r>
                  <a:rPr lang="en-US" b="1" i="0">
                    <a:latin typeface="Cambria Math"/>
                  </a:rPr>
                  <a:t>𝒎𝒊𝒏_𝒂 (𝑹(𝒂)) ̂</a:t>
                </a:r>
                <a:endParaRPr lang="en-US" b="1" dirty="0" smtClean="0"/>
              </a:p>
              <a:p>
                <a:pPr marL="633222" indent="-514350">
                  <a:buFont typeface="Wingdings 2"/>
                  <a:buAutoNum type="arabicPeriod"/>
                </a:pPr>
                <a:r>
                  <a:rPr lang="en-US" b="1" i="0" smtClean="0">
                    <a:latin typeface="Cambria Math"/>
                  </a:rPr>
                  <a:t>𝐩_𝐦𝐨𝐝𝐢𝐟^∗=</a:t>
                </a:r>
                <a:r>
                  <a:rPr lang="en-US" b="1" i="0">
                    <a:latin typeface="Cambria Math"/>
                  </a:rPr>
                  <a:t>𝒎𝒊𝒏_𝒂 (𝑹(𝒂)) ̂</a:t>
                </a:r>
                <a:r>
                  <a:rPr lang="en-US" b="1" dirty="0"/>
                  <a:t> </a:t>
                </a:r>
                <a:r>
                  <a:rPr lang="en-US" b="1" dirty="0" err="1"/>
                  <a:t>s.t.</a:t>
                </a:r>
                <a:r>
                  <a:rPr lang="en-US" b="1" dirty="0"/>
                  <a:t> </a:t>
                </a:r>
                <a:r>
                  <a:rPr lang="en-US" b="1" i="0">
                    <a:latin typeface="Cambria Math"/>
                  </a:rPr>
                  <a:t>𝐏(𝒂)≤𝒕</a:t>
                </a:r>
                <a:endParaRPr lang="en-US" dirty="0" smtClean="0"/>
              </a:p>
              <a:p>
                <a:pPr marL="633222" indent="-514350">
                  <a:buFont typeface="Wingdings 2"/>
                  <a:buAutoNum type="arabicPeriod"/>
                </a:pPr>
                <a:r>
                  <a:rPr lang="en-US" b="1" i="0">
                    <a:latin typeface="Cambria Math"/>
                  </a:rPr>
                  <a:t>𝒑_𝒐𝒓𝒊𝒈^∗=𝒎𝒊𝒏_𝒂 (𝑹(𝒂)) ̂+𝟎</a:t>
                </a:r>
                <a:r>
                  <a:rPr lang="en-US" b="1" i="0">
                    <a:latin typeface="Cambria Math"/>
                    <a:ea typeface="Cambria Math"/>
                  </a:rPr>
                  <a:t>∙𝑰(</a:t>
                </a:r>
                <a:r>
                  <a:rPr lang="en-US" b="1" i="0">
                    <a:latin typeface="Cambria Math"/>
                  </a:rPr>
                  <a:t>𝐏(𝒂)≤𝒕</a:t>
                </a:r>
                <a:r>
                  <a:rPr lang="en-US" b="1" i="0">
                    <a:latin typeface="Cambria Math"/>
                    <a:ea typeface="Cambria Math"/>
                  </a:rPr>
                  <a:t>)</a:t>
                </a:r>
                <a:endParaRPr lang="en-US" b="1" dirty="0" smtClean="0"/>
              </a:p>
              <a:p>
                <a:pPr marL="633222" indent="-514350">
                  <a:buFont typeface="Wingdings 2"/>
                  <a:buAutoNum type="arabicPeriod"/>
                </a:pPr>
                <a:r>
                  <a:rPr lang="en-US" b="1" i="0">
                    <a:latin typeface="Cambria Math"/>
                  </a:rPr>
                  <a:t>𝒑_𝐦𝐨𝐝𝐢𝐟^∗=𝒎𝒊𝒏_𝒂 (𝑹(𝒂)) ̂+</a:t>
                </a:r>
                <a:r>
                  <a:rPr lang="en-US" b="1" i="0" smtClean="0">
                    <a:latin typeface="Cambria Math"/>
                  </a:rPr>
                  <a:t>𝟏</a:t>
                </a:r>
                <a:r>
                  <a:rPr lang="en-US" b="1" i="0">
                    <a:latin typeface="Cambria Math"/>
                    <a:ea typeface="Cambria Math"/>
                  </a:rPr>
                  <a:t>∙𝑰(</a:t>
                </a:r>
                <a:r>
                  <a:rPr lang="en-US" b="1" i="0">
                    <a:latin typeface="Cambria Math"/>
                  </a:rPr>
                  <a:t>𝐏(𝒂)≤𝒕</a:t>
                </a:r>
                <a:r>
                  <a:rPr lang="en-US" b="1" i="0">
                    <a:latin typeface="Cambria Math"/>
                    <a:ea typeface="Cambria Math"/>
                  </a:rPr>
                  <a:t>)</a:t>
                </a:r>
                <a:endParaRPr lang="en-US" b="1" dirty="0"/>
              </a:p>
              <a:p>
                <a:pPr marL="633222" indent="-514350">
                  <a:buAutoNum type="arabicPeriod"/>
                </a:pPr>
                <a:r>
                  <a:rPr lang="en-US" dirty="0" smtClean="0"/>
                  <a:t>Assume </a:t>
                </a:r>
                <a:r>
                  <a:rPr lang="en-US" b="1" i="0">
                    <a:latin typeface="Cambria Math"/>
                  </a:rPr>
                  <a:t>𝒑_𝒐𝒓𝒊𝒈^∗</a:t>
                </a:r>
                <a:r>
                  <a:rPr lang="en-US" dirty="0" smtClean="0"/>
                  <a:t> and </a:t>
                </a:r>
                <a:r>
                  <a:rPr lang="en-US" b="1" i="0">
                    <a:latin typeface="Cambria Math"/>
                  </a:rPr>
                  <a:t>𝐩_𝐦𝐨𝐝𝐢𝐟^∗</a:t>
                </a:r>
                <a:r>
                  <a:rPr lang="en-US" dirty="0" smtClean="0"/>
                  <a:t> are finite</a:t>
                </a:r>
              </a:p>
              <a:p>
                <a:pPr marL="633222" indent="-514350">
                  <a:buAutoNum type="arabicPeriod"/>
                </a:pPr>
                <a:r>
                  <a:rPr lang="en-US" b="1" i="0">
                    <a:latin typeface="Cambria Math"/>
                  </a:rPr>
                  <a:t>𝒑_𝒐𝒓𝒊𝒈^∗</a:t>
                </a:r>
                <a:r>
                  <a:rPr lang="en-US" b="1" i="0" smtClean="0">
                    <a:latin typeface="Cambria Math"/>
                  </a:rPr>
                  <a:t>≤</a:t>
                </a:r>
                <a:r>
                  <a:rPr lang="en-US" b="1" i="0">
                    <a:latin typeface="Cambria Math"/>
                  </a:rPr>
                  <a:t>𝒎𝒊𝒏_𝒂 (𝑹(𝒂) ) ̂+</a:t>
                </a:r>
                <a:r>
                  <a:rPr lang="en-US" b="1" i="0">
                    <a:latin typeface="Cambria Math"/>
                    <a:ea typeface="Cambria Math"/>
                  </a:rPr>
                  <a:t>𝝀∙𝒎𝒂𝒙(𝟎,</a:t>
                </a:r>
                <a:r>
                  <a:rPr lang="en-US" b="1" i="0">
                    <a:latin typeface="Cambria Math"/>
                  </a:rPr>
                  <a:t>𝐏(𝒂)−𝒕)</a:t>
                </a:r>
                <a:r>
                  <a:rPr lang="en-US" b="1" i="0" smtClean="0">
                    <a:latin typeface="Cambria Math"/>
                  </a:rPr>
                  <a:t>≤</a:t>
                </a:r>
                <a:r>
                  <a:rPr lang="en-US" b="1" i="0">
                    <a:latin typeface="Cambria Math"/>
                  </a:rPr>
                  <a:t>𝒑_𝐦𝐨𝐝𝐢𝐟^∗</a:t>
                </a:r>
                <a:endParaRPr lang="en-US" dirty="0" smtClean="0"/>
              </a:p>
              <a:p>
                <a:pPr marL="633222" indent="-514350">
                  <a:buAutoNum type="arabicPeriod"/>
                </a:pPr>
                <a:r>
                  <a:rPr lang="en-US" dirty="0" smtClean="0"/>
                  <a:t>TODO</a:t>
                </a:r>
                <a:endParaRPr lang="en-US" dirty="0" smtClean="0"/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3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8DE1-8FDF-4BCB-A3B7-6F8759560322}" type="datetime1">
              <a:rPr lang="ru-RU" smtClean="0"/>
              <a:t>25.12.2018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25C1-72CB-4A1F-A8AC-B45C976D14DA}" type="datetime1">
              <a:rPr lang="ru-RU" smtClean="0"/>
              <a:t>25.12.2018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165C-13C9-4C27-A82E-E3C6741693A8}" type="datetime1">
              <a:rPr lang="ru-RU" smtClean="0"/>
              <a:t>25.12.2018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6D225-7630-400E-9350-F5D70BD70F68}" type="datetime1">
              <a:rPr lang="ru-RU" smtClean="0"/>
              <a:t>25.12.2018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BE65-D3BA-4FA0-8125-6B380BF223DC}" type="datetime1">
              <a:rPr lang="ru-RU" smtClean="0"/>
              <a:t>25.12.2018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2707-F769-4C43-8952-AC653C0BDDA6}" type="datetime1">
              <a:rPr lang="ru-RU" smtClean="0"/>
              <a:t>25.12.2018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FF384-C075-44CC-8D23-746DFC5DBF55}" type="datetime1">
              <a:rPr lang="ru-RU" smtClean="0"/>
              <a:t>25.12.2018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E0FD-1E0F-4668-BFC0-E7FE22CF2AD9}" type="datetime1">
              <a:rPr lang="ru-RU" smtClean="0"/>
              <a:t>25.12.2018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2CC7-CBE4-47AB-80F7-E5752325A98D}" type="datetime1">
              <a:rPr lang="ru-RU" smtClean="0"/>
              <a:t>25.12.2018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28FB-F08E-474D-B17D-BA9FC5E2F0AD}" type="datetime1">
              <a:rPr lang="ru-RU" smtClean="0"/>
              <a:t>25.12.2018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A0389193-55B4-4083-9191-162D1608658B}" type="datetime1">
              <a:rPr lang="ru-RU" smtClean="0"/>
              <a:t>25.12.2018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17E02B0-0265-49A4-BCE2-6B79637AD387}" type="datetime1">
              <a:rPr lang="ru-RU" smtClean="0"/>
              <a:t>25.12.2018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-bruziuz@stanford.edu" TargetMode="External"/><Relationship Id="rId2" Type="http://schemas.openxmlformats.org/officeDocument/2006/relationships/hyperlink" Target="mailto:-kburlachenko@nvidia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-burlachenko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research/publication/real-time-human-pose-recognition-in-parts-from-a-single-depth-image/?from=http://research.microsoft.com/pubs/145347/bodypartrecognition.pdf" TargetMode="External"/><Relationship Id="rId3" Type="http://schemas.openxmlformats.org/officeDocument/2006/relationships/hyperlink" Target="https://www.amazon.com/Classification-Regression-Wadsworth-Statistics-Probability/dp/0412048418" TargetMode="External"/><Relationship Id="rId7" Type="http://schemas.openxmlformats.org/officeDocument/2006/relationships/hyperlink" Target="https://sites.google.com/site/burlachenkok/articles/what-is-cross-validation-and-some-hints-about-it" TargetMode="External"/><Relationship Id="rId2" Type="http://schemas.openxmlformats.org/officeDocument/2006/relationships/hyperlink" Target="https://github.com/burlachenkok/presentations_bruziuz/tree/master/decision_trees/mpt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nford.edu/~boyd/cvxbook/bv_cvxbook.pdf" TargetMode="External"/><Relationship Id="rId5" Type="http://schemas.openxmlformats.org/officeDocument/2006/relationships/hyperlink" Target="https://www.nature.com/articles/d41586-018-07395-w?fbclid=IwAR3EbV3LbBQmls4KarxRzblvonn6HUxiC4IqRGaaXPY2XRsbOXtSPHqo3pk" TargetMode="External"/><Relationship Id="rId4" Type="http://schemas.openxmlformats.org/officeDocument/2006/relationships/hyperlink" Target="https://web.stanford.edu/~hastie/Papers/ESLII.pdf" TargetMode="External"/><Relationship Id="rId9" Type="http://schemas.openxmlformats.org/officeDocument/2006/relationships/hyperlink" Target="https://sites.google.com/site/burlachenkok/some-ways-to-intepretate-black-box-model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to.php?fbid=664179037304832&amp;set=a.164584463930961&amp;type=3&amp;theat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qy-og_7SL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qy-og_7SLs?t=295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ites.google.com/site/burlachenkok/articles/what-is-cross-validation-and-some-hints-about-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pMWYV7S1Y0?t=231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youtu.be/DsXzUU691ts?t=2280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2592288"/>
          </a:xfrm>
        </p:spPr>
        <p:txBody>
          <a:bodyPr>
            <a:noAutofit/>
          </a:bodyPr>
          <a:lstStyle/>
          <a:p>
            <a:r>
              <a:rPr lang="en-US" sz="2000" u="sng" dirty="0" smtClean="0"/>
              <a:t>Topic: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“Story </a:t>
            </a:r>
            <a:r>
              <a:rPr lang="en-US" sz="2000" dirty="0"/>
              <a:t>about decision trees based on lectures </a:t>
            </a:r>
            <a:r>
              <a:rPr lang="en-US" sz="2000" dirty="0" smtClean="0"/>
              <a:t>from </a:t>
            </a:r>
            <a:r>
              <a:rPr lang="en-US" sz="2000" dirty="0"/>
              <a:t>one </a:t>
            </a:r>
            <a:r>
              <a:rPr lang="en-US" sz="2000" dirty="0" smtClean="0"/>
              <a:t>professor”</a:t>
            </a:r>
            <a:br>
              <a:rPr lang="en-US" sz="2000" dirty="0" smtClean="0"/>
            </a:br>
            <a:r>
              <a:rPr lang="en-US" sz="2000" dirty="0" smtClean="0"/>
              <a:t>(Part II/II)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i="1" dirty="0" smtClean="0"/>
              <a:t>Konstantin </a:t>
            </a:r>
            <a:r>
              <a:rPr lang="en-US" sz="2000" i="1" dirty="0" err="1" smtClean="0"/>
              <a:t>Burlachenko</a:t>
            </a:r>
            <a:r>
              <a:rPr lang="en-US" sz="2000" i="1" dirty="0" smtClean="0"/>
              <a:t> </a:t>
            </a:r>
            <a:br>
              <a:rPr lang="en-US" sz="2000" i="1" dirty="0" smtClean="0"/>
            </a:br>
            <a:r>
              <a:rPr lang="en-US" sz="2000" i="1" dirty="0" smtClean="0"/>
              <a:t>  </a:t>
            </a:r>
            <a:r>
              <a:rPr lang="en-US" sz="2000" dirty="0" smtClean="0">
                <a:hlinkClick r:id="rId2"/>
              </a:rPr>
              <a:t>-kburlachenko@nvidia.com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</a:t>
            </a:r>
            <a:r>
              <a:rPr lang="en-US" sz="2000" dirty="0" smtClean="0">
                <a:hlinkClick r:id="rId3"/>
              </a:rPr>
              <a:t>-bruziuz@stanford.edu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</a:t>
            </a:r>
            <a:r>
              <a:rPr lang="en-US" sz="2000" dirty="0" smtClean="0">
                <a:hlinkClick r:id="rId4"/>
              </a:rPr>
              <a:t>-burlachenkok@gmail.com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7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 with decision trees for regression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8872" lvl="0" indent="0">
              <a:buNone/>
            </a:pPr>
            <a:r>
              <a:rPr lang="en-US" sz="1400" dirty="0" smtClean="0"/>
              <a:t>Problem </a:t>
            </a:r>
            <a:r>
              <a:rPr lang="en-US" sz="1400" dirty="0"/>
              <a:t>is that </a:t>
            </a:r>
            <a:r>
              <a:rPr lang="en-US" sz="1400" b="1" u="sng" dirty="0"/>
              <a:t>trees have big </a:t>
            </a:r>
            <a:r>
              <a:rPr lang="en-US" sz="1400" b="1" u="sng" dirty="0" smtClean="0"/>
              <a:t>variance</a:t>
            </a:r>
            <a:r>
              <a:rPr lang="en-US" sz="1400" dirty="0"/>
              <a:t> </a:t>
            </a:r>
            <a:r>
              <a:rPr lang="en-US" sz="1400" dirty="0" smtClean="0"/>
              <a:t>because: </a:t>
            </a:r>
            <a:endParaRPr lang="en-US" sz="1400" dirty="0"/>
          </a:p>
          <a:p>
            <a:pPr marL="118872" lvl="0" indent="0">
              <a:buNone/>
            </a:pPr>
            <a:endParaRPr lang="en-US" sz="1400" dirty="0" smtClean="0"/>
          </a:p>
          <a:p>
            <a:pPr marL="461772" lvl="0" indent="-342900">
              <a:buFont typeface="+mj-lt"/>
              <a:buAutoNum type="arabicPeriod"/>
            </a:pPr>
            <a:r>
              <a:rPr lang="en-US" sz="1400" dirty="0" smtClean="0"/>
              <a:t>Very rapid data </a:t>
            </a:r>
            <a:r>
              <a:rPr lang="en-US" sz="1400" dirty="0"/>
              <a:t>fragmentation. During split’s there are less and less data in daughter </a:t>
            </a:r>
            <a:r>
              <a:rPr lang="en-US" sz="1400" dirty="0" smtClean="0"/>
              <a:t>regions.</a:t>
            </a:r>
          </a:p>
          <a:p>
            <a:pPr marL="461772" lvl="0" indent="-342900">
              <a:buFont typeface="+mj-lt"/>
              <a:buAutoNum type="arabicPeriod"/>
            </a:pPr>
            <a:endParaRPr lang="en-US" sz="1400" dirty="0"/>
          </a:p>
          <a:p>
            <a:pPr marL="461772" lvl="0" indent="-342900">
              <a:buFont typeface="+mj-lt"/>
              <a:buAutoNum type="arabicPeriod"/>
            </a:pPr>
            <a:r>
              <a:rPr lang="en-US" sz="1400" dirty="0" smtClean="0"/>
              <a:t>The </a:t>
            </a:r>
            <a:r>
              <a:rPr lang="en-US" sz="1400" dirty="0"/>
              <a:t>possible error in upper part of decision tree propagates down to the terminal nodes. </a:t>
            </a:r>
            <a:endParaRPr lang="en-US" sz="1400" dirty="0" smtClean="0"/>
          </a:p>
          <a:p>
            <a:pPr marL="461772" lvl="0" indent="-342900">
              <a:buFont typeface="+mj-lt"/>
              <a:buAutoNum type="arabicPeriod"/>
            </a:pPr>
            <a:endParaRPr lang="en-US" sz="1400" dirty="0"/>
          </a:p>
          <a:p>
            <a:pPr marL="461772" lvl="0" indent="-342900">
              <a:buFont typeface="+mj-lt"/>
              <a:buAutoNum type="arabicPeriod"/>
            </a:pPr>
            <a:r>
              <a:rPr lang="en-US" sz="1400" dirty="0" smtClean="0"/>
              <a:t>The </a:t>
            </a:r>
            <a:r>
              <a:rPr lang="en-US" sz="1400" dirty="0"/>
              <a:t>errors are not accumulated (or averaged), but in fact errors is </a:t>
            </a:r>
            <a:r>
              <a:rPr lang="en-US" sz="1400" dirty="0" smtClean="0"/>
              <a:t>cascaded/multiplied</a:t>
            </a:r>
          </a:p>
          <a:p>
            <a:pPr marL="461772" lvl="0" indent="-342900">
              <a:buFont typeface="+mj-lt"/>
              <a:buAutoNum type="arabicPeriod"/>
            </a:pPr>
            <a:endParaRPr lang="en-US" sz="1400" dirty="0"/>
          </a:p>
          <a:p>
            <a:pPr marL="461772" lvl="0" indent="-342900">
              <a:buFont typeface="+mj-lt"/>
              <a:buAutoNum type="arabicPeriod"/>
            </a:pPr>
            <a:r>
              <a:rPr lang="en-US" sz="1400" dirty="0" smtClean="0"/>
              <a:t>Even </a:t>
            </a:r>
            <a:r>
              <a:rPr lang="en-US" sz="1400" dirty="0"/>
              <a:t>minor change split in the root will dramatically change tree structure</a:t>
            </a:r>
          </a:p>
          <a:p>
            <a:pPr marL="118872" lvl="0" indent="0">
              <a:buNone/>
            </a:pPr>
            <a:endParaRPr lang="en-US" sz="1400" dirty="0" smtClean="0"/>
          </a:p>
          <a:p>
            <a:pPr marL="118872" lvl="0" indent="0">
              <a:buNone/>
            </a:pPr>
            <a:r>
              <a:rPr lang="en-US" sz="1400" b="1" dirty="0" smtClean="0"/>
              <a:t>What </a:t>
            </a:r>
            <a:r>
              <a:rPr lang="en-US" sz="1400" b="1" dirty="0" err="1" smtClean="0"/>
              <a:t>todo</a:t>
            </a:r>
            <a:r>
              <a:rPr lang="en-US" sz="1400" b="1" dirty="0" smtClean="0"/>
              <a:t> if we do not leave room of nice advantages of the decision trees?</a:t>
            </a:r>
          </a:p>
          <a:p>
            <a:pPr marL="118872" lvl="0" indent="0">
              <a:buNone/>
            </a:pPr>
            <a:endParaRPr lang="en-US" sz="1400" dirty="0" smtClean="0"/>
          </a:p>
          <a:p>
            <a:pPr lvl="0"/>
            <a:r>
              <a:rPr lang="en-US" sz="1400" dirty="0"/>
              <a:t>Live with the problem</a:t>
            </a:r>
            <a:endParaRPr lang="ru-RU" sz="1400" dirty="0"/>
          </a:p>
          <a:p>
            <a:pPr lvl="0"/>
            <a:r>
              <a:rPr lang="en-US" sz="1400" dirty="0" smtClean="0"/>
              <a:t>Fix </a:t>
            </a:r>
            <a:r>
              <a:rPr lang="en-US" sz="1400" dirty="0"/>
              <a:t>up trees. Recent research is: </a:t>
            </a:r>
            <a:endParaRPr lang="ru-RU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b="1" dirty="0"/>
              <a:t>Bagging </a:t>
            </a:r>
            <a:r>
              <a:rPr lang="en-US" sz="1400" b="1" dirty="0" smtClean="0"/>
              <a:t>,1996</a:t>
            </a:r>
            <a:endParaRPr lang="ru-RU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b="1" dirty="0" smtClean="0"/>
              <a:t>Boosting, </a:t>
            </a:r>
            <a:r>
              <a:rPr lang="en-US" sz="1400" b="1" dirty="0"/>
              <a:t>1996</a:t>
            </a:r>
            <a:endParaRPr lang="ru-RU" sz="1400" b="1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b="1" dirty="0"/>
              <a:t>MARS (Multiple Adaptive Regression Splines) 1989. </a:t>
            </a:r>
            <a:r>
              <a:rPr lang="en-US" sz="1400" dirty="0" smtClean="0"/>
              <a:t>(not so popular then 1,2 right now 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30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Ensemble </a:t>
            </a:r>
            <a:r>
              <a:rPr lang="en-US" sz="3200" dirty="0"/>
              <a:t>of </a:t>
            </a:r>
            <a:r>
              <a:rPr lang="en-US" sz="3200" dirty="0" smtClean="0"/>
              <a:t>trees. Why such thing matter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indent="0">
              <a:buNone/>
            </a:pPr>
            <a:r>
              <a:rPr lang="en-US" b="1" dirty="0" smtClean="0"/>
              <a:t>First view </a:t>
            </a:r>
            <a:r>
              <a:rPr lang="en-US" b="1" dirty="0"/>
              <a:t>of ensemble of </a:t>
            </a:r>
            <a:r>
              <a:rPr lang="en-US" b="1" dirty="0" smtClean="0"/>
              <a:t>trees</a:t>
            </a:r>
          </a:p>
          <a:p>
            <a:r>
              <a:rPr lang="en-US" dirty="0" smtClean="0"/>
              <a:t>Ensemble </a:t>
            </a:r>
            <a:r>
              <a:rPr lang="en-US" dirty="0"/>
              <a:t>of </a:t>
            </a:r>
            <a:r>
              <a:rPr lang="en-US" dirty="0" smtClean="0"/>
              <a:t>tree can be viewed as linear combination of tees</a:t>
            </a:r>
          </a:p>
          <a:p>
            <a:r>
              <a:rPr lang="en-US" dirty="0" smtClean="0"/>
              <a:t>Trees is piecewise constant function with special form of regions</a:t>
            </a:r>
            <a:endParaRPr lang="en-US" dirty="0"/>
          </a:p>
          <a:p>
            <a:r>
              <a:rPr lang="en-US" dirty="0" smtClean="0"/>
              <a:t>Linear combination of piecewise constant function is </a:t>
            </a:r>
            <a:r>
              <a:rPr lang="en-US" dirty="0"/>
              <a:t>piecewise constant </a:t>
            </a:r>
            <a:r>
              <a:rPr lang="en-US" dirty="0" smtClean="0"/>
              <a:t>function</a:t>
            </a:r>
          </a:p>
          <a:p>
            <a:pPr marL="118872" indent="0">
              <a:buNone/>
            </a:pPr>
            <a:endParaRPr lang="en-US" b="1" dirty="0" smtClean="0"/>
          </a:p>
          <a:p>
            <a:pPr marL="118872" indent="0">
              <a:buNone/>
            </a:pPr>
            <a:r>
              <a:rPr lang="en-US" b="1" dirty="0" smtClean="0"/>
              <a:t>But why does it matter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In ensemble of trees there are more pieces then in single tree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Pieces </a:t>
            </a:r>
            <a:r>
              <a:rPr lang="en-US" dirty="0"/>
              <a:t>can </a:t>
            </a:r>
            <a:r>
              <a:rPr lang="en-US" dirty="0" smtClean="0"/>
              <a:t>overlap</a:t>
            </a:r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Any function can be approximated by piecewise constant  functions if there are: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 smtClean="0"/>
              <a:t>A lot of regions to split domain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 smtClean="0"/>
              <a:t>A lot of data to fit each constant value in each region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53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Bagging. History and goal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Bagging was invented by Leo </a:t>
                </a:r>
                <a:r>
                  <a:rPr lang="en-US" dirty="0" err="1" smtClean="0"/>
                  <a:t>Brieman</a:t>
                </a:r>
                <a:r>
                  <a:rPr lang="en-US" dirty="0" smtClean="0"/>
                  <a:t> in 1996. Reference in the book </a:t>
                </a:r>
                <a:r>
                  <a:rPr lang="en-US" b="1" dirty="0" smtClean="0"/>
                  <a:t>[3], </a:t>
                </a:r>
                <a:r>
                  <a:rPr lang="en-US" b="1" dirty="0" err="1" smtClean="0"/>
                  <a:t>ch</a:t>
                </a:r>
                <a:r>
                  <a:rPr lang="en-US" b="1" dirty="0" smtClean="0"/>
                  <a:t> 8.7</a:t>
                </a:r>
              </a:p>
              <a:p>
                <a:endParaRPr lang="en-US" b="1" dirty="0" smtClean="0"/>
              </a:p>
              <a:p>
                <a:r>
                  <a:rPr lang="en-US" dirty="0" smtClean="0"/>
                  <a:t>Goal is improve </a:t>
                </a:r>
                <a:r>
                  <a:rPr lang="en-US" dirty="0" err="1" smtClean="0"/>
                  <a:t>behaviour</a:t>
                </a:r>
                <a:r>
                  <a:rPr lang="en-US" dirty="0" smtClean="0"/>
                  <a:t> of </a:t>
                </a:r>
                <a:r>
                  <a:rPr lang="en-US" u="sng" dirty="0" smtClean="0"/>
                  <a:t>unstable</a:t>
                </a:r>
                <a:r>
                  <a:rPr lang="en-US" dirty="0" smtClean="0"/>
                  <a:t> predictive schemas like:</a:t>
                </a:r>
              </a:p>
              <a:p>
                <a:pPr lvl="1"/>
                <a:r>
                  <a:rPr lang="en-US" dirty="0" smtClean="0"/>
                  <a:t>Neural Nets</a:t>
                </a:r>
              </a:p>
              <a:p>
                <a:pPr lvl="1"/>
                <a:r>
                  <a:rPr lang="en-US" dirty="0" smtClean="0"/>
                  <a:t>Decision Trees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Unstable means the following.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We have optimization problem for empirical Loss minimization: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𝑎𝑟𝑔𝑚𝑖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)∈</m:t>
                        </m:r>
                        <m:r>
                          <a:rPr lang="en-US" i="1">
                            <a:latin typeface="Cambria Math"/>
                          </a:rPr>
                          <m:t>ℱ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r>
                              <a:rPr lang="en-US" i="1">
                                <a:latin typeface="Cambria Math"/>
                              </a:rPr>
                              <m:t>𝐿</m:t>
                            </m:r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𝐹</m:t>
                            </m:r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))</m:t>
                            </m:r>
                          </m:e>
                        </m:nary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But if we </a:t>
                </a:r>
                <a:r>
                  <a:rPr lang="en-US" dirty="0"/>
                  <a:t>will </a:t>
                </a:r>
                <a:r>
                  <a:rPr lang="en-US" dirty="0" smtClean="0"/>
                  <a:t>perturb “train set”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𝑋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then </a:t>
                </a:r>
                <a:r>
                  <a:rPr lang="en-US" dirty="0" smtClean="0"/>
                  <a:t>it will lead to dramatically change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05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 txBox="1">
            <a:spLocks/>
          </p:cNvSpPr>
          <p:nvPr/>
        </p:nvSpPr>
        <p:spPr>
          <a:xfrm>
            <a:off x="179512" y="1628801"/>
            <a:ext cx="8713020" cy="48077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48000" cap="flat" cmpd="thickThin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smtClean="0"/>
              <a:t> </a:t>
            </a:r>
            <a:endParaRPr lang="ru-RU" dirty="0"/>
          </a:p>
        </p:txBody>
      </p:sp>
      <p:sp>
        <p:nvSpPr>
          <p:cNvPr id="53" name="Овал 52"/>
          <p:cNvSpPr/>
          <p:nvPr/>
        </p:nvSpPr>
        <p:spPr>
          <a:xfrm>
            <a:off x="1540969" y="2494369"/>
            <a:ext cx="4435895" cy="3460468"/>
          </a:xfrm>
          <a:prstGeom prst="ellipse">
            <a:avLst/>
          </a:prstGeom>
          <a:solidFill>
            <a:srgbClr val="FFEBB9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>
            <a:off x="2051719" y="2677682"/>
            <a:ext cx="3672409" cy="2892219"/>
          </a:xfrm>
          <a:prstGeom prst="ellipse">
            <a:avLst/>
          </a:prstGeom>
          <a:solidFill>
            <a:srgbClr val="FFD6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5148064" y="259252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2141374" y="2857703"/>
            <a:ext cx="3420989" cy="2532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/>
          <p:cNvSpPr/>
          <p:nvPr/>
        </p:nvSpPr>
        <p:spPr>
          <a:xfrm>
            <a:off x="2673118" y="333765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5049991" y="407818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3887923" y="433504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4869971" y="2807773"/>
            <a:ext cx="288032" cy="323256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endCxn id="9" idx="7"/>
          </p:cNvCxnSpPr>
          <p:nvPr/>
        </p:nvCxnSpPr>
        <p:spPr>
          <a:xfrm flipH="1">
            <a:off x="2857506" y="3131029"/>
            <a:ext cx="1986096" cy="238261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11" idx="7"/>
          </p:cNvCxnSpPr>
          <p:nvPr/>
        </p:nvCxnSpPr>
        <p:spPr>
          <a:xfrm>
            <a:off x="4869971" y="3250159"/>
            <a:ext cx="364408" cy="85966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38" idx="3"/>
            <a:endCxn id="12" idx="7"/>
          </p:cNvCxnSpPr>
          <p:nvPr/>
        </p:nvCxnSpPr>
        <p:spPr>
          <a:xfrm flipH="1">
            <a:off x="4072311" y="3218523"/>
            <a:ext cx="721284" cy="1148161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4761959" y="3034135"/>
            <a:ext cx="216024" cy="21602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390076" y="4931876"/>
                <a:ext cx="497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076" y="4931876"/>
                <a:ext cx="49784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306525" y="5598182"/>
                <a:ext cx="1049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⊇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25" y="5598182"/>
                <a:ext cx="104945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Bagging. Illustration of unstable procedure </a:t>
            </a:r>
            <a:r>
              <a:rPr lang="en-US" sz="3200" dirty="0" err="1" smtClean="0"/>
              <a:t>behaviour</a:t>
            </a:r>
            <a:r>
              <a:rPr lang="en-US" sz="3200" dirty="0" smtClean="0"/>
              <a:t> when function class is big.</a:t>
            </a:r>
            <a:endParaRPr lang="ru-RU" sz="32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13</a:t>
            </a:fld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497560" y="1871721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Distributions of solutions is </a:t>
            </a:r>
          </a:p>
          <a:p>
            <a:r>
              <a:rPr lang="en-US" dirty="0" smtClean="0"/>
              <a:t>“very wild as changing rapidly” as we draw different “train set” from population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04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14</a:t>
            </a:fld>
            <a:endParaRPr lang="ru-RU"/>
          </a:p>
        </p:txBody>
      </p:sp>
      <p:sp>
        <p:nvSpPr>
          <p:cNvPr id="42" name="Объект 3"/>
          <p:cNvSpPr txBox="1">
            <a:spLocks/>
          </p:cNvSpPr>
          <p:nvPr/>
        </p:nvSpPr>
        <p:spPr>
          <a:xfrm>
            <a:off x="331912" y="1781201"/>
            <a:ext cx="8713020" cy="48077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48000" cap="flat" cmpd="thickThin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smtClean="0"/>
              <a:t> </a:t>
            </a:r>
            <a:endParaRPr lang="ru-RU" dirty="0"/>
          </a:p>
        </p:txBody>
      </p:sp>
      <p:sp>
        <p:nvSpPr>
          <p:cNvPr id="43" name="Овал 42"/>
          <p:cNvSpPr/>
          <p:nvPr/>
        </p:nvSpPr>
        <p:spPr>
          <a:xfrm>
            <a:off x="1693369" y="2646769"/>
            <a:ext cx="4435895" cy="3460468"/>
          </a:xfrm>
          <a:prstGeom prst="ellipse">
            <a:avLst/>
          </a:prstGeom>
          <a:solidFill>
            <a:srgbClr val="FFEBB9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2204119" y="2830082"/>
            <a:ext cx="3672409" cy="2892219"/>
          </a:xfrm>
          <a:prstGeom prst="ellipse">
            <a:avLst/>
          </a:prstGeom>
          <a:solidFill>
            <a:srgbClr val="FFD6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5300464" y="274492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/>
          <p:cNvSpPr/>
          <p:nvPr/>
        </p:nvSpPr>
        <p:spPr>
          <a:xfrm>
            <a:off x="2293774" y="3010103"/>
            <a:ext cx="3420989" cy="2532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Прямоугольник 46"/>
              <p:cNvSpPr/>
              <p:nvPr/>
            </p:nvSpPr>
            <p:spPr>
              <a:xfrm>
                <a:off x="4669835" y="2340735"/>
                <a:ext cx="1440160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Прямоугольник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835" y="2340735"/>
                <a:ext cx="1440160" cy="61206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Овал 47"/>
          <p:cNvSpPr/>
          <p:nvPr/>
        </p:nvSpPr>
        <p:spPr>
          <a:xfrm>
            <a:off x="4688422" y="341367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Овал 48"/>
          <p:cNvSpPr/>
          <p:nvPr/>
        </p:nvSpPr>
        <p:spPr>
          <a:xfrm>
            <a:off x="4580410" y="3247856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Овал 49"/>
          <p:cNvSpPr/>
          <p:nvPr/>
        </p:nvSpPr>
        <p:spPr>
          <a:xfrm>
            <a:off x="4698335" y="375757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51" name="Прямая со стрелкой 50"/>
          <p:cNvCxnSpPr/>
          <p:nvPr/>
        </p:nvCxnSpPr>
        <p:spPr>
          <a:xfrm flipH="1">
            <a:off x="5022371" y="2960173"/>
            <a:ext cx="288032" cy="323256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>
            <a:stCxn id="55" idx="3"/>
            <a:endCxn id="48" idx="7"/>
          </p:cNvCxnSpPr>
          <p:nvPr/>
        </p:nvCxnSpPr>
        <p:spPr>
          <a:xfrm flipH="1">
            <a:off x="4872810" y="3370923"/>
            <a:ext cx="73185" cy="74391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55" idx="3"/>
            <a:endCxn id="49" idx="7"/>
          </p:cNvCxnSpPr>
          <p:nvPr/>
        </p:nvCxnSpPr>
        <p:spPr>
          <a:xfrm flipH="1" flipV="1">
            <a:off x="4764798" y="3279492"/>
            <a:ext cx="181197" cy="91431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>
            <a:stCxn id="55" idx="3"/>
            <a:endCxn id="50" idx="7"/>
          </p:cNvCxnSpPr>
          <p:nvPr/>
        </p:nvCxnSpPr>
        <p:spPr>
          <a:xfrm flipH="1">
            <a:off x="4882723" y="3370923"/>
            <a:ext cx="63272" cy="418287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Овал 54"/>
          <p:cNvSpPr/>
          <p:nvPr/>
        </p:nvSpPr>
        <p:spPr>
          <a:xfrm>
            <a:off x="4914359" y="3186535"/>
            <a:ext cx="216024" cy="21602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42476" y="5084276"/>
                <a:ext cx="497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476" y="5084276"/>
                <a:ext cx="49784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458925" y="5750582"/>
                <a:ext cx="1049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⊇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925" y="5750582"/>
                <a:ext cx="104945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Заголовок 1"/>
          <p:cNvSpPr>
            <a:spLocks noGrp="1"/>
          </p:cNvSpPr>
          <p:nvPr>
            <p:ph type="title"/>
          </p:nvPr>
        </p:nvSpPr>
        <p:spPr>
          <a:xfrm>
            <a:off x="609600" y="307848"/>
            <a:ext cx="8229600" cy="1252728"/>
          </a:xfrm>
        </p:spPr>
        <p:txBody>
          <a:bodyPr>
            <a:normAutofit/>
          </a:bodyPr>
          <a:lstStyle/>
          <a:p>
            <a:r>
              <a:rPr lang="en-US" sz="3200" dirty="0"/>
              <a:t>Bagging. Illustration of </a:t>
            </a:r>
            <a:r>
              <a:rPr lang="en-US" sz="3200" dirty="0" smtClean="0">
                <a:solidFill>
                  <a:schemeClr val="bg1"/>
                </a:solidFill>
              </a:rPr>
              <a:t>stable </a:t>
            </a:r>
            <a:r>
              <a:rPr lang="en-US" sz="3200" dirty="0"/>
              <a:t>procedure </a:t>
            </a:r>
            <a:r>
              <a:rPr lang="en-US" sz="3200" dirty="0" err="1"/>
              <a:t>behaviour</a:t>
            </a:r>
            <a:r>
              <a:rPr lang="en-US" sz="3200" dirty="0"/>
              <a:t> when function class is big.</a:t>
            </a:r>
            <a:endParaRPr lang="ru-RU" sz="3200" dirty="0"/>
          </a:p>
        </p:txBody>
      </p:sp>
      <p:sp>
        <p:nvSpPr>
          <p:cNvPr id="59" name="Номер слайда 1"/>
          <p:cNvSpPr txBox="1">
            <a:spLocks/>
          </p:cNvSpPr>
          <p:nvPr/>
        </p:nvSpPr>
        <p:spPr>
          <a:xfrm>
            <a:off x="8356796" y="66293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53EA42-BA89-4D45-B3D1-7EC11C308921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55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Bagging. Several quotes.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i="1" dirty="0"/>
              <a:t>“The simplicity how Leo figure out how to fix it is awesome by it’s simplicity” – </a:t>
            </a:r>
            <a:r>
              <a:rPr lang="en-US" i="1" dirty="0" smtClean="0"/>
              <a:t>J.H</a:t>
            </a:r>
            <a:r>
              <a:rPr lang="en-US" i="1" dirty="0"/>
              <a:t>. </a:t>
            </a:r>
            <a:r>
              <a:rPr lang="en-US" i="1" dirty="0" smtClean="0"/>
              <a:t>Friedman</a:t>
            </a:r>
          </a:p>
          <a:p>
            <a:pPr marL="118872" indent="0">
              <a:buNone/>
            </a:pPr>
            <a:endParaRPr lang="en-US" i="1" dirty="0"/>
          </a:p>
          <a:p>
            <a:pPr marL="118872" indent="0">
              <a:buNone/>
            </a:pPr>
            <a:r>
              <a:rPr lang="en-US" i="1" dirty="0" smtClean="0"/>
              <a:t>“Leo called it’s bagging because it means bootstrap aggregation” – </a:t>
            </a:r>
            <a:r>
              <a:rPr lang="en-US" i="1" dirty="0" err="1" smtClean="0"/>
              <a:t>J.H.Friedman</a:t>
            </a:r>
            <a:endParaRPr lang="ru-RU" dirty="0"/>
          </a:p>
          <a:p>
            <a:pPr marL="118872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130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algorithm Step 1/3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118872" indent="0">
                  <a:buNone/>
                </a:pPr>
                <a:r>
                  <a:rPr lang="en-US" u="sng" dirty="0" smtClean="0"/>
                  <a:t>Step-1</a:t>
                </a:r>
                <a:r>
                  <a:rPr lang="en-US" dirty="0"/>
                  <a:t>: Perturb original train data T in some way and </a:t>
                </a:r>
                <a:r>
                  <a:rPr lang="en-US" dirty="0" smtClean="0"/>
                  <a:t>get perturbed train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i="1" dirty="0"/>
                  <a:t>“In fact it doesn’t matter a lot how to make </a:t>
                </a:r>
                <a:r>
                  <a:rPr lang="en-US" i="1" dirty="0" smtClean="0"/>
                  <a:t>change and there are many ways </a:t>
                </a:r>
                <a:r>
                  <a:rPr lang="en-US" i="1" dirty="0" err="1" smtClean="0"/>
                  <a:t>todo</a:t>
                </a:r>
                <a:r>
                  <a:rPr lang="en-US" i="1" dirty="0" smtClean="0"/>
                  <a:t> it” </a:t>
                </a:r>
                <a:r>
                  <a:rPr lang="en-US" i="1" dirty="0"/>
                  <a:t>– </a:t>
                </a:r>
                <a:r>
                  <a:rPr lang="en-US" i="1" dirty="0" err="1"/>
                  <a:t>J.Friedman</a:t>
                </a:r>
                <a:r>
                  <a:rPr lang="en-US" dirty="0"/>
                  <a:t>.</a:t>
                </a:r>
                <a:endParaRPr lang="ru-RU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/>
                  <a:t>One </a:t>
                </a:r>
                <a:r>
                  <a:rPr lang="en-US" b="1" dirty="0" smtClean="0"/>
                  <a:t>fancy technic </a:t>
                </a:r>
                <a:r>
                  <a:rPr lang="en-US" b="1" dirty="0"/>
                  <a:t>is “bootstrap sample”. </a:t>
                </a:r>
                <a:endParaRPr lang="ru-RU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We </a:t>
                </a:r>
                <a:r>
                  <a:rPr lang="en-US" dirty="0"/>
                  <a:t>have </a:t>
                </a:r>
                <a:r>
                  <a:rPr lang="en-US" dirty="0" smtClean="0"/>
                  <a:t>set T contains </a:t>
                </a:r>
                <a:r>
                  <a:rPr lang="en-US" dirty="0"/>
                  <a:t>N observations. We sample randomly observation from this train </a:t>
                </a:r>
                <a:r>
                  <a:rPr lang="en-US" dirty="0" smtClean="0"/>
                  <a:t>data and each iteration we sample </a:t>
                </a:r>
                <a:r>
                  <a:rPr lang="en-US" i="1" dirty="0" smtClean="0"/>
                  <a:t>observation</a:t>
                </a:r>
                <a:r>
                  <a:rPr lang="en-US" dirty="0" smtClean="0"/>
                  <a:t> we </a:t>
                </a:r>
                <a:r>
                  <a:rPr lang="en-US" dirty="0"/>
                  <a:t>back sample to train data. </a:t>
                </a: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Bootstrap </a:t>
                </a:r>
                <a:r>
                  <a:rPr lang="en-US" dirty="0"/>
                  <a:t>technic was invented by </a:t>
                </a:r>
                <a:r>
                  <a:rPr lang="en-US" i="1" dirty="0"/>
                  <a:t>Brad </a:t>
                </a:r>
                <a:r>
                  <a:rPr lang="en-US" i="1" dirty="0" err="1"/>
                  <a:t>Efford</a:t>
                </a:r>
                <a:r>
                  <a:rPr lang="en-US" dirty="0"/>
                  <a:t> for other </a:t>
                </a:r>
                <a:r>
                  <a:rPr lang="en-US" dirty="0" smtClean="0"/>
                  <a:t>things.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By the way </a:t>
                </a:r>
                <a:r>
                  <a:rPr lang="en-US" b="1" dirty="0" smtClean="0"/>
                  <a:t>12NOV2018 </a:t>
                </a:r>
                <a:r>
                  <a:rPr lang="en-US" dirty="0" smtClean="0"/>
                  <a:t>he received 80K USD price  International </a:t>
                </a:r>
                <a:r>
                  <a:rPr lang="en-US" dirty="0"/>
                  <a:t>Prize in Statistics for his 1970s </a:t>
                </a:r>
                <a:r>
                  <a:rPr lang="en-US" dirty="0" smtClean="0"/>
                  <a:t>work [4]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/>
                  <a:t>Jerome </a:t>
                </a:r>
                <a:r>
                  <a:rPr lang="en-US" dirty="0" err="1" smtClean="0"/>
                  <a:t>H.Friedman</a:t>
                </a:r>
                <a:r>
                  <a:rPr lang="en-US" dirty="0" smtClean="0"/>
                  <a:t>:</a:t>
                </a:r>
              </a:p>
              <a:p>
                <a:pPr marL="118872" indent="0">
                  <a:buNone/>
                </a:pPr>
                <a:r>
                  <a:rPr lang="en-US" i="1" dirty="0" smtClean="0"/>
                  <a:t>“Another </a:t>
                </a:r>
                <a:r>
                  <a:rPr lang="en-US" i="1" dirty="0"/>
                  <a:t>technic which Leo tried </a:t>
                </a:r>
                <a:r>
                  <a:rPr lang="en-US" i="1" dirty="0" smtClean="0"/>
                  <a:t>add </a:t>
                </a:r>
                <a:r>
                  <a:rPr lang="en-US" i="1" dirty="0"/>
                  <a:t>random noise to Y. And it works pretty well too. </a:t>
                </a:r>
                <a:r>
                  <a:rPr lang="en-US" i="1" dirty="0" smtClean="0"/>
                  <a:t>In any case idea is make perturbation </a:t>
                </a:r>
                <a:r>
                  <a:rPr lang="en-US" i="1" dirty="0"/>
                  <a:t>a bit, but not too much</a:t>
                </a:r>
                <a:r>
                  <a:rPr lang="en-US" i="1" dirty="0" smtClean="0"/>
                  <a:t>.”</a:t>
                </a:r>
                <a:endParaRPr lang="ru-RU" i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 r="-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036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algorithm Step </a:t>
            </a:r>
            <a:r>
              <a:rPr lang="en-US" dirty="0" smtClean="0"/>
              <a:t>2/3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:r>
                  <a:rPr lang="en-US" u="sng" dirty="0"/>
                  <a:t>Step-2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Apply </a:t>
                </a:r>
                <a:r>
                  <a:rPr lang="en-US" dirty="0"/>
                  <a:t>original procedure with pulling </a:t>
                </a:r>
                <a:r>
                  <a:rPr lang="en-US" dirty="0" smtClean="0"/>
                  <a:t>“best” </a:t>
                </a:r>
                <a:r>
                  <a:rPr lang="en-US" dirty="0"/>
                  <a:t>function from </a:t>
                </a:r>
                <a:r>
                  <a:rPr lang="en-US" dirty="0" smtClean="0"/>
                  <a:t>our function family via search strategy: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𝑎𝑟𝑔𝑚𝑖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𝐹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</a:rPr>
                          <m:t>)∈</m:t>
                        </m:r>
                        <m:r>
                          <a:rPr lang="en-US" sz="2400" i="1">
                            <a:latin typeface="Cambria Math"/>
                          </a:rPr>
                          <m:t>ℱ</m:t>
                        </m:r>
                      </m:sub>
                    </m:sSub>
                    <m:d>
                      <m:dPr>
                        <m:ctrlPr>
                          <a:rPr lang="ru-RU" sz="24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400" i="1">
                                <a:latin typeface="Cambria Math"/>
                              </a:rPr>
                              <m:t>𝐿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𝐹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ru-RU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))</m:t>
                            </m:r>
                          </m:e>
                        </m:nary>
                      </m:e>
                    </m:d>
                    <m:r>
                      <a:rPr lang="en-US" sz="2400" i="1">
                        <a:latin typeface="Cambria Math"/>
                      </a:rPr>
                      <m:t>, </m:t>
                    </m:r>
                    <m:d>
                      <m:dPr>
                        <m:ctrlPr>
                          <a:rPr lang="ru-RU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𝜖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47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algorithm Step </a:t>
            </a:r>
            <a:r>
              <a:rPr lang="en-US" dirty="0" smtClean="0"/>
              <a:t>3/3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:r>
                  <a:rPr lang="en-US" u="sng" dirty="0" smtClean="0"/>
                  <a:t>Step-3</a:t>
                </a:r>
                <a:r>
                  <a:rPr lang="en-US" dirty="0"/>
                  <a:t>: </a:t>
                </a: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Repeat </a:t>
                </a:r>
                <a:r>
                  <a:rPr lang="en-US" dirty="0"/>
                  <a:t>step-1, step-2 </a:t>
                </a:r>
                <a:r>
                  <a:rPr lang="en-US" i="1" dirty="0"/>
                  <a:t>“B”</a:t>
                </a:r>
                <a:r>
                  <a:rPr lang="en-US" dirty="0"/>
                  <a:t> times. Average behavior of “B” models </a:t>
                </a:r>
                <a:r>
                  <a:rPr lang="en-US" dirty="0" smtClean="0"/>
                  <a:t> and give final model as average of B models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/>
                              </m:rP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𝐵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659" r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6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Bagging. Some observations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Bagging </a:t>
            </a:r>
            <a:r>
              <a:rPr lang="en-US" dirty="0"/>
              <a:t>doesn’t do nothing with </a:t>
            </a:r>
            <a:r>
              <a:rPr lang="en-US" dirty="0" smtClean="0"/>
              <a:t>bias (almost always).</a:t>
            </a:r>
            <a:r>
              <a:rPr lang="en-US" dirty="0"/>
              <a:t> </a:t>
            </a:r>
            <a:r>
              <a:rPr lang="en-US" dirty="0" smtClean="0"/>
              <a:t>If we consider function space which is closed at least to “sum/scaling”.</a:t>
            </a:r>
          </a:p>
          <a:p>
            <a:pPr>
              <a:buFont typeface="Symbol"/>
              <a:buChar char="Þ"/>
            </a:pPr>
            <a:r>
              <a:rPr lang="en-US" dirty="0" smtClean="0"/>
              <a:t>So </a:t>
            </a:r>
            <a:r>
              <a:rPr lang="en-US" dirty="0" err="1" smtClean="0"/>
              <a:t>particulary</a:t>
            </a:r>
            <a:r>
              <a:rPr lang="en-US" dirty="0" smtClean="0"/>
              <a:t> for tree’s “</a:t>
            </a:r>
            <a:r>
              <a:rPr lang="en-US" i="1" dirty="0" smtClean="0"/>
              <a:t>this silly thing</a:t>
            </a:r>
            <a:r>
              <a:rPr lang="en-US" dirty="0" smtClean="0"/>
              <a:t>” do nothing with bias error.</a:t>
            </a:r>
          </a:p>
          <a:p>
            <a:pPr>
              <a:buFont typeface="Symbol"/>
              <a:buChar char="Þ"/>
            </a:pPr>
            <a:endParaRPr lang="en-US" dirty="0" smtClean="0"/>
          </a:p>
          <a:p>
            <a:r>
              <a:rPr lang="en-US" dirty="0" smtClean="0"/>
              <a:t>Also what </a:t>
            </a:r>
            <a:r>
              <a:rPr lang="en-US" dirty="0"/>
              <a:t>is </a:t>
            </a:r>
            <a:r>
              <a:rPr lang="en-US" dirty="0" smtClean="0"/>
              <a:t>averaging </a:t>
            </a:r>
            <a:r>
              <a:rPr lang="en-US" dirty="0"/>
              <a:t>is </a:t>
            </a:r>
            <a:r>
              <a:rPr lang="en-US" b="1" dirty="0" err="1"/>
              <a:t>ouput</a:t>
            </a:r>
            <a:r>
              <a:rPr lang="en-US" dirty="0"/>
              <a:t> and </a:t>
            </a:r>
            <a:r>
              <a:rPr lang="en-US" b="1" dirty="0"/>
              <a:t>it’s not the structure</a:t>
            </a:r>
            <a:r>
              <a:rPr lang="en-US" dirty="0"/>
              <a:t> of the trees</a:t>
            </a:r>
            <a:r>
              <a:rPr lang="en-US" dirty="0" smtClean="0"/>
              <a:t>.</a:t>
            </a:r>
          </a:p>
          <a:p>
            <a:endParaRPr lang="en-US" i="1" dirty="0" smtClean="0"/>
          </a:p>
          <a:p>
            <a:r>
              <a:rPr lang="en-US" i="1" dirty="0" smtClean="0"/>
              <a:t>“But why this thing can do something? </a:t>
            </a:r>
            <a:r>
              <a:rPr lang="en-US" i="1" dirty="0"/>
              <a:t>How even it’s possible! </a:t>
            </a:r>
            <a:r>
              <a:rPr lang="en-US" i="1" dirty="0" smtClean="0"/>
              <a:t>“ – </a:t>
            </a:r>
            <a:r>
              <a:rPr lang="en-US" i="1" dirty="0" err="1" smtClean="0"/>
              <a:t>J.Friedman</a:t>
            </a:r>
            <a:endParaRPr lang="en-US" i="1" dirty="0" smtClean="0"/>
          </a:p>
          <a:p>
            <a:endParaRPr lang="ru-RU" i="1" dirty="0"/>
          </a:p>
          <a:p>
            <a:pPr marL="633222" indent="-51435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351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References</a:t>
            </a:r>
            <a:r>
              <a:rPr lang="en-US" dirty="0" smtClean="0"/>
              <a:t>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8872" indent="0">
              <a:buNone/>
            </a:pPr>
            <a:r>
              <a:rPr lang="en-US" sz="1600" dirty="0" smtClean="0"/>
              <a:t>[1] First part of presentation</a:t>
            </a:r>
          </a:p>
          <a:p>
            <a:pPr marL="118872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github.com/burlachenkok/presentations_bruziuz/tree/master/decision_trees/mpti</a:t>
            </a:r>
            <a:endParaRPr lang="en-US" sz="1600" dirty="0" smtClean="0"/>
          </a:p>
          <a:p>
            <a:pPr marL="118872" indent="0">
              <a:buNone/>
            </a:pPr>
            <a:endParaRPr lang="en-US" sz="1600" dirty="0" smtClean="0"/>
          </a:p>
          <a:p>
            <a:pPr marL="118872" indent="0">
              <a:buNone/>
            </a:pPr>
            <a:r>
              <a:rPr lang="en-US" sz="1600" dirty="0" smtClean="0"/>
              <a:t>[2] </a:t>
            </a:r>
            <a:r>
              <a:rPr lang="en-US" sz="1600" dirty="0"/>
              <a:t>Classification And Regression Trees, 1983 (</a:t>
            </a:r>
            <a:r>
              <a:rPr lang="en-US" sz="1600" dirty="0" err="1"/>
              <a:t>Brieman</a:t>
            </a:r>
            <a:r>
              <a:rPr lang="en-US" sz="1600" dirty="0"/>
              <a:t>, Friedman, </a:t>
            </a:r>
            <a:r>
              <a:rPr lang="en-US" sz="1600" dirty="0" err="1"/>
              <a:t>Olshey</a:t>
            </a:r>
            <a:r>
              <a:rPr lang="en-US" sz="1600" dirty="0"/>
              <a:t>, Stone) – CART</a:t>
            </a:r>
          </a:p>
          <a:p>
            <a:pPr marL="118872" indent="0">
              <a:buNone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www.amazon.com/Classification-Regression-Wadsworth-Statistics-Probability/dp/0412048418</a:t>
            </a:r>
            <a:endParaRPr lang="en-US" sz="1600" dirty="0" smtClean="0"/>
          </a:p>
          <a:p>
            <a:pPr marL="118872" indent="0">
              <a:buNone/>
            </a:pPr>
            <a:endParaRPr lang="en-US" sz="1600" dirty="0" smtClean="0"/>
          </a:p>
          <a:p>
            <a:pPr marL="118872" indent="0">
              <a:buNone/>
            </a:pPr>
            <a:r>
              <a:rPr lang="en-US" sz="1600" dirty="0" smtClean="0"/>
              <a:t>[3] Book: The </a:t>
            </a:r>
            <a:r>
              <a:rPr lang="en-US" sz="1600" dirty="0"/>
              <a:t>Elements of Statistical </a:t>
            </a:r>
            <a:r>
              <a:rPr lang="en-US" sz="1600" dirty="0" smtClean="0"/>
              <a:t>Learning </a:t>
            </a:r>
            <a:endParaRPr lang="en-US" sz="1600" dirty="0"/>
          </a:p>
          <a:p>
            <a:pPr marL="118872" indent="0">
              <a:buNone/>
            </a:pPr>
            <a:r>
              <a:rPr lang="en-US" sz="1600" dirty="0"/>
              <a:t>(Friedman, </a:t>
            </a:r>
            <a:r>
              <a:rPr lang="en-US" sz="1600" dirty="0" err="1"/>
              <a:t>Tibshirani</a:t>
            </a:r>
            <a:r>
              <a:rPr lang="en-US" sz="1600" dirty="0"/>
              <a:t>, Hastie</a:t>
            </a:r>
            <a:r>
              <a:rPr lang="en-US" sz="1600" dirty="0" smtClean="0"/>
              <a:t>)</a:t>
            </a:r>
          </a:p>
          <a:p>
            <a:pPr marL="118872" indent="0">
              <a:buNone/>
            </a:pPr>
            <a:r>
              <a:rPr lang="en-US" sz="1600" dirty="0">
                <a:hlinkClick r:id="rId4"/>
              </a:rPr>
              <a:t>https://web.stanford.edu/~</a:t>
            </a:r>
            <a:r>
              <a:rPr lang="en-US" sz="1600" dirty="0" smtClean="0">
                <a:hlinkClick r:id="rId4"/>
              </a:rPr>
              <a:t>hastie/Papers/ESLII.pdf</a:t>
            </a:r>
            <a:endParaRPr lang="en-US" sz="1600" dirty="0" smtClean="0"/>
          </a:p>
          <a:p>
            <a:pPr marL="118872" indent="0">
              <a:buNone/>
            </a:pPr>
            <a:endParaRPr lang="en-US" sz="1600" dirty="0" smtClean="0"/>
          </a:p>
          <a:p>
            <a:pPr marL="118872" indent="0">
              <a:buNone/>
            </a:pPr>
            <a:r>
              <a:rPr lang="en-US" sz="1600" dirty="0"/>
              <a:t>[4] </a:t>
            </a:r>
            <a:r>
              <a:rPr lang="en-US" sz="1600" dirty="0" smtClean="0"/>
              <a:t>News: Bradley </a:t>
            </a:r>
            <a:r>
              <a:rPr lang="en-US" sz="1600" dirty="0" err="1" smtClean="0"/>
              <a:t>Efron</a:t>
            </a:r>
            <a:r>
              <a:rPr lang="en-US" sz="1600" dirty="0" smtClean="0"/>
              <a:t>  </a:t>
            </a:r>
            <a:r>
              <a:rPr lang="en-US" sz="1600" dirty="0"/>
              <a:t>has won the </a:t>
            </a:r>
            <a:r>
              <a:rPr lang="en-US" sz="1600" dirty="0" smtClean="0"/>
              <a:t>80K USD Prize </a:t>
            </a:r>
            <a:r>
              <a:rPr lang="en-US" sz="1600" dirty="0"/>
              <a:t>in Statistics for his 1970s </a:t>
            </a:r>
            <a:r>
              <a:rPr lang="en-US" sz="1600" dirty="0" smtClean="0"/>
              <a:t>work</a:t>
            </a:r>
          </a:p>
          <a:p>
            <a:pPr marL="118872" indent="0">
              <a:buNone/>
            </a:pP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www.nature.com/articles/d41586-018-07395-w?fbclid=IwAR3EbV3LbBQmls4KarxRzblvonn6HUxiC4IqRGaaXPY2XRsbOXtSPHqo3pk</a:t>
            </a:r>
            <a:endParaRPr lang="en-US" sz="1600" dirty="0" smtClean="0"/>
          </a:p>
          <a:p>
            <a:pPr marL="118872" indent="0">
              <a:buNone/>
            </a:pPr>
            <a:endParaRPr lang="en-US" sz="1600" dirty="0"/>
          </a:p>
          <a:p>
            <a:pPr marL="118872" indent="0">
              <a:buNone/>
            </a:pPr>
            <a:r>
              <a:rPr lang="en-US" sz="1600" dirty="0" smtClean="0"/>
              <a:t>[5] [</a:t>
            </a:r>
            <a:r>
              <a:rPr lang="en-US" sz="1600" dirty="0" err="1" smtClean="0"/>
              <a:t>cvxbook</a:t>
            </a:r>
            <a:r>
              <a:rPr lang="en-US" sz="1600" dirty="0" smtClean="0"/>
              <a:t>] Convex Optimization (</a:t>
            </a:r>
            <a:r>
              <a:rPr lang="en-US" sz="1600" dirty="0" err="1" smtClean="0"/>
              <a:t>S.Boyd</a:t>
            </a:r>
            <a:r>
              <a:rPr lang="en-US" sz="1600" dirty="0" smtClean="0"/>
              <a:t>, </a:t>
            </a:r>
            <a:r>
              <a:rPr lang="en-US" sz="1600" dirty="0" err="1" smtClean="0"/>
              <a:t>L.Vandenberghe</a:t>
            </a:r>
            <a:r>
              <a:rPr lang="en-US" sz="1600" dirty="0" smtClean="0"/>
              <a:t>)</a:t>
            </a:r>
          </a:p>
          <a:p>
            <a:pPr marL="118872" indent="0">
              <a:buNone/>
            </a:pPr>
            <a:r>
              <a:rPr lang="en-US" sz="1600" dirty="0">
                <a:hlinkClick r:id="rId6"/>
              </a:rPr>
              <a:t>http://stanford.edu/~</a:t>
            </a:r>
            <a:r>
              <a:rPr lang="en-US" sz="1600" dirty="0" smtClean="0">
                <a:hlinkClick r:id="rId6"/>
              </a:rPr>
              <a:t>boyd/cvxbook/bv_cvxbook.pdf</a:t>
            </a:r>
            <a:endParaRPr lang="en-US" sz="1600" dirty="0" smtClean="0"/>
          </a:p>
          <a:p>
            <a:pPr marL="118872" indent="0">
              <a:buNone/>
            </a:pPr>
            <a:endParaRPr lang="en-US" sz="1600" dirty="0" smtClean="0"/>
          </a:p>
          <a:p>
            <a:pPr marL="118872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6] </a:t>
            </a:r>
            <a:r>
              <a:rPr lang="en-US" sz="1600" dirty="0" smtClean="0"/>
              <a:t>My notes: What </a:t>
            </a:r>
            <a:r>
              <a:rPr lang="en-US" sz="1600" dirty="0"/>
              <a:t>is cross-validation and some hints about it</a:t>
            </a:r>
            <a:endParaRPr lang="en-US" sz="1600" dirty="0" smtClean="0"/>
          </a:p>
          <a:p>
            <a:pPr marL="118872" indent="0">
              <a:buNone/>
            </a:pP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sites.google.com/site/burlachenkok/articles/what-is-cross-validation-and-some-hints-about-it</a:t>
            </a:r>
            <a:endParaRPr lang="en-US" sz="1600" dirty="0" smtClean="0"/>
          </a:p>
          <a:p>
            <a:pPr marL="118872" indent="0">
              <a:buNone/>
            </a:pPr>
            <a:endParaRPr lang="en-US" sz="1600" dirty="0"/>
          </a:p>
          <a:p>
            <a:pPr marL="118872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7] </a:t>
            </a:r>
            <a:r>
              <a:rPr lang="en-US" sz="1600" dirty="0" smtClean="0"/>
              <a:t>Example of Random Forest usage.</a:t>
            </a:r>
          </a:p>
          <a:p>
            <a:pPr marL="118872" indent="0">
              <a:buNone/>
            </a:pPr>
            <a:r>
              <a:rPr lang="en-US" sz="1600" dirty="0" smtClean="0"/>
              <a:t>Real-Time </a:t>
            </a:r>
            <a:r>
              <a:rPr lang="en-US" sz="1600" dirty="0"/>
              <a:t>Human Pose Recognition in Parts from a Single Depth </a:t>
            </a:r>
            <a:r>
              <a:rPr lang="en-US" sz="1600" dirty="0" smtClean="0"/>
              <a:t>Image, 2011</a:t>
            </a:r>
          </a:p>
          <a:p>
            <a:pPr marL="118872" lvl="2" indent="0">
              <a:spcBef>
                <a:spcPts val="0"/>
              </a:spcBef>
              <a:buClr>
                <a:schemeClr val="accent1"/>
              </a:buClr>
              <a:buSzPct val="80000"/>
              <a:buNone/>
            </a:pPr>
            <a:r>
              <a:rPr lang="en-US" sz="1500" u="sng" dirty="0">
                <a:hlinkClick r:id="rId8"/>
              </a:rPr>
              <a:t>https://www.microsoft.com/en-us/research/publication/real-time-human-pose-recognition-in-parts-from-a-single-depth-image/?from=http%3A%2F%2Fresearch.microsoft.com%2Fpubs%2F145347%2Fbodypartrecognition.pdf</a:t>
            </a:r>
            <a:endParaRPr lang="en-US" sz="1500" u="sng" dirty="0"/>
          </a:p>
          <a:p>
            <a:pPr marL="118872" indent="0">
              <a:buNone/>
            </a:pPr>
            <a:endParaRPr lang="en-US" sz="1500" dirty="0" smtClean="0"/>
          </a:p>
          <a:p>
            <a:pPr marL="118872" indent="0">
              <a:buNone/>
            </a:pPr>
            <a:r>
              <a:rPr lang="en-US" sz="1500" dirty="0" smtClean="0"/>
              <a:t>[8] Some way to </a:t>
            </a:r>
            <a:r>
              <a:rPr lang="en-US" sz="1500" dirty="0" err="1" smtClean="0"/>
              <a:t>interpretate</a:t>
            </a:r>
            <a:r>
              <a:rPr lang="en-US" sz="1500" dirty="0" smtClean="0"/>
              <a:t> black-box models</a:t>
            </a:r>
          </a:p>
          <a:p>
            <a:pPr marL="118872" indent="0">
              <a:buNone/>
            </a:pPr>
            <a:r>
              <a:rPr lang="en-US" sz="1400" dirty="0" smtClean="0">
                <a:hlinkClick r:id="rId9"/>
              </a:rPr>
              <a:t>https</a:t>
            </a:r>
            <a:r>
              <a:rPr lang="en-US" sz="1400" dirty="0">
                <a:hlinkClick r:id="rId9"/>
              </a:rPr>
              <a:t>://sites.google.com/site/burlachenkok/some-ways-to-intepretate-black-box-models</a:t>
            </a:r>
            <a:endParaRPr lang="en-US" sz="1400" dirty="0"/>
          </a:p>
          <a:p>
            <a:pPr marL="118872" indent="0">
              <a:buNone/>
            </a:pPr>
            <a:endParaRPr lang="en-US" sz="15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78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Bagging . Why this thing is working?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Deep answer lie in </a:t>
            </a:r>
            <a:r>
              <a:rPr lang="en-US" dirty="0" smtClean="0"/>
              <a:t>area of math optimization and one aspect of difference between </a:t>
            </a:r>
          </a:p>
          <a:p>
            <a:pPr marL="118872" indent="0">
              <a:buNone/>
            </a:pPr>
            <a:r>
              <a:rPr lang="en-US" b="1" dirty="0" smtClean="0"/>
              <a:t>convex</a:t>
            </a:r>
            <a:r>
              <a:rPr lang="en-US" dirty="0" smtClean="0"/>
              <a:t> and </a:t>
            </a:r>
            <a:r>
              <a:rPr lang="en-US" b="1" dirty="0" smtClean="0"/>
              <a:t>non-convex</a:t>
            </a:r>
            <a:r>
              <a:rPr lang="en-US" dirty="0" smtClean="0"/>
              <a:t> math optimization.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974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Bagging . About </a:t>
            </a:r>
            <a:r>
              <a:rPr lang="en-US" sz="2600" dirty="0" smtClean="0"/>
              <a:t>perturbed convex optimization problem</a:t>
            </a:r>
            <a:endParaRPr lang="ru-RU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118872" indent="0">
                  <a:buNone/>
                </a:pPr>
                <a:r>
                  <a:rPr lang="en-US" sz="3800" dirty="0" smtClean="0"/>
                  <a:t>Let’s talk a bit on </a:t>
                </a:r>
                <a:r>
                  <a:rPr lang="en-US" sz="3800" u="sng" dirty="0" smtClean="0"/>
                  <a:t>convex optimization problem</a:t>
                </a:r>
                <a:r>
                  <a:rPr lang="en-US" sz="3800" dirty="0" smtClean="0"/>
                  <a:t> and it’s perturbations</a:t>
                </a:r>
              </a:p>
              <a:p>
                <a:pPr marL="118872" indent="0">
                  <a:buNone/>
                </a:pPr>
                <a:endParaRPr lang="en-US" sz="3800" dirty="0" smtClean="0"/>
              </a:p>
              <a:p>
                <a:pPr marL="118872" indent="0">
                  <a:buNone/>
                </a:pPr>
                <a:endParaRPr lang="en-US" sz="3800" dirty="0"/>
              </a:p>
              <a:p>
                <a:pPr marL="118872" indent="0">
                  <a:buNone/>
                </a:pPr>
                <a:endParaRPr lang="en-US" sz="3800" dirty="0" smtClean="0"/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endParaRPr lang="en-US" b="1" dirty="0" smtClean="0"/>
              </a:p>
              <a:p>
                <a:r>
                  <a:rPr lang="en-US" b="1" dirty="0" smtClean="0"/>
                  <a:t>Optimal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𝒑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– is </a:t>
                </a:r>
                <a:r>
                  <a:rPr lang="en-US" dirty="0" err="1"/>
                  <a:t>infimum</a:t>
                </a:r>
                <a:r>
                  <a:rPr lang="en-US" dirty="0"/>
                  <a:t> of objective function attained in feasible set and intersected with the domain of optimization problem [</a:t>
                </a:r>
                <a:r>
                  <a:rPr lang="en-US" dirty="0" err="1"/>
                  <a:t>cvxbook</a:t>
                </a:r>
                <a:r>
                  <a:rPr lang="en-US" dirty="0"/>
                  <a:t>], </a:t>
                </a:r>
                <a:r>
                  <a:rPr lang="en-US" dirty="0" smtClean="0"/>
                  <a:t>p.127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r>
                  <a:rPr lang="en-US" b="1" dirty="0" smtClean="0"/>
                  <a:t>Optimal </a:t>
                </a:r>
                <a:r>
                  <a:rPr lang="en-US" b="1" dirty="0"/>
                  <a:t>value of the perturbed convex optimization problem</a:t>
                </a:r>
                <a:r>
                  <a:rPr lang="en-US" dirty="0"/>
                  <a:t> during perturbation of right hand side equality or inequality </a:t>
                </a:r>
                <a:r>
                  <a:rPr lang="en-US" b="1" dirty="0"/>
                  <a:t>is another convex function</a:t>
                </a:r>
                <a:r>
                  <a:rPr lang="en-US" dirty="0"/>
                  <a:t> of the parameters of this </a:t>
                </a:r>
                <a:r>
                  <a:rPr lang="en-US" dirty="0" smtClean="0"/>
                  <a:t>perturbations</a:t>
                </a:r>
              </a:p>
              <a:p>
                <a:endParaRPr lang="ru-RU" dirty="0"/>
              </a:p>
              <a:p>
                <a:r>
                  <a:rPr lang="en-US" dirty="0" smtClean="0"/>
                  <a:t>If optimal value of perturbed problem is differentiable then for the perturbed optimal value as a function of perturbations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𝒑</m:t>
                        </m:r>
                      </m:e>
                      <m:sup>
                        <m:r>
                          <a:rPr lang="en-US" b="1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𝒖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we have: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(0,0)</m:t>
                        </m:r>
                      </m:num>
                      <m:den>
                        <m:r>
                          <a:rPr lang="en-US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/>
                      </a:rPr>
                      <m:t>=−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(0,0)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/>
                      </a:rPr>
                      <m:t>=−</m:t>
                    </m:r>
                    <m:sSubSup>
                      <m:sSubSup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        =&gt; So in this case if perturbation are not big too much then optimal value roughly speaking is not    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changing too much</a:t>
                </a:r>
              </a:p>
              <a:p>
                <a:endParaRPr lang="en-US" dirty="0"/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[</a:t>
                </a:r>
                <a:r>
                  <a:rPr lang="en-US" dirty="0" err="1" smtClean="0"/>
                  <a:t>cvxbook</a:t>
                </a:r>
                <a:r>
                  <a:rPr lang="en-US" dirty="0"/>
                  <a:t>], 5.6. Perturbation Analysis, </a:t>
                </a:r>
                <a:r>
                  <a:rPr lang="en-US" dirty="0" smtClean="0"/>
                  <a:t>p.250,p.234-236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 r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21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3" y="2204864"/>
            <a:ext cx="1944216" cy="755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02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Bagging . </a:t>
            </a:r>
            <a:r>
              <a:rPr lang="en-US" sz="2400" dirty="0" smtClean="0"/>
              <a:t>About convex functions.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118872" indent="0">
              <a:buNone/>
            </a:pPr>
            <a:r>
              <a:rPr lang="en-US" dirty="0" smtClean="0"/>
              <a:t>Convex function </a:t>
            </a:r>
            <a:r>
              <a:rPr lang="en-US" dirty="0"/>
              <a:t>are continuous in </a:t>
            </a:r>
            <a:r>
              <a:rPr lang="en-US" dirty="0" smtClean="0"/>
              <a:t>relative interior of it’s domain. So mostly they </a:t>
            </a:r>
            <a:r>
              <a:rPr lang="en-US" dirty="0"/>
              <a:t>are continuous even </a:t>
            </a:r>
            <a:r>
              <a:rPr lang="en-US" dirty="0" smtClean="0"/>
              <a:t>some strange situations can </a:t>
            </a:r>
            <a:r>
              <a:rPr lang="en-US" dirty="0" err="1" smtClean="0"/>
              <a:t>happend</a:t>
            </a:r>
            <a:r>
              <a:rPr lang="en-US" dirty="0" smtClean="0"/>
              <a:t> on boundary: 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endParaRPr lang="en-US" dirty="0" smtClean="0">
              <a:hlinkClick r:id="rId3"/>
            </a:endParaRPr>
          </a:p>
          <a:p>
            <a:pPr marL="118872" indent="0">
              <a:buNone/>
            </a:pPr>
            <a:endParaRPr lang="en-US" dirty="0" smtClean="0">
              <a:hlinkClick r:id="rId3"/>
            </a:endParaRPr>
          </a:p>
          <a:p>
            <a:pPr marL="118872" indent="0">
              <a:buNone/>
            </a:pPr>
            <a:endParaRPr lang="en-US" dirty="0">
              <a:hlinkClick r:id="rId3"/>
            </a:endParaRPr>
          </a:p>
          <a:p>
            <a:pPr marL="118872" indent="0">
              <a:buNone/>
            </a:pPr>
            <a:endParaRPr lang="en-US" dirty="0" smtClean="0">
              <a:hlinkClick r:id="rId3"/>
            </a:endParaRPr>
          </a:p>
          <a:p>
            <a:pPr marL="118872" indent="0">
              <a:buNone/>
            </a:pPr>
            <a:endParaRPr lang="en-US" dirty="0">
              <a:hlinkClick r:id="rId3"/>
            </a:endParaRPr>
          </a:p>
          <a:p>
            <a:pPr marL="118872" indent="0">
              <a:buNone/>
            </a:pPr>
            <a:endParaRPr lang="en-US" dirty="0">
              <a:hlinkClick r:id="rId3"/>
            </a:endParaRPr>
          </a:p>
          <a:p>
            <a:pPr marL="118872" indent="0">
              <a:buNone/>
            </a:pPr>
            <a:endParaRPr lang="en-US" dirty="0" smtClean="0">
              <a:hlinkClick r:id="rId3"/>
            </a:endParaRPr>
          </a:p>
          <a:p>
            <a:pPr marL="118872" indent="0">
              <a:buNone/>
            </a:pPr>
            <a:endParaRPr lang="en-US" dirty="0">
              <a:hlinkClick r:id="rId3"/>
            </a:endParaRPr>
          </a:p>
          <a:p>
            <a:pPr marL="118872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www.facebook.com/photo.php?fbid=664179037304832&amp;set=a.164584463930961&amp;type=3&amp;theater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22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420888"/>
            <a:ext cx="6748389" cy="3107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221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23</a:t>
            </a:fld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Autofit/>
          </a:bodyPr>
          <a:lstStyle/>
          <a:p>
            <a:r>
              <a:rPr lang="en-US" sz="3200" dirty="0" smtClean="0"/>
              <a:t>Bagging. Will bagging work for problem which are reduced to convex optimization?</a:t>
            </a:r>
            <a:endParaRPr lang="ru-RU" sz="3200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62560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No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/>
              <a:t>“Bagging does not help for procedures which are themselves are </a:t>
            </a:r>
            <a:r>
              <a:rPr lang="en-US" i="1" u="sng" dirty="0"/>
              <a:t>convex optimization</a:t>
            </a:r>
            <a:r>
              <a:rPr lang="en-US" i="1" dirty="0"/>
              <a:t> problem” – Jerome H. </a:t>
            </a:r>
            <a:r>
              <a:rPr lang="en-US" i="1" dirty="0" smtClean="0"/>
              <a:t>Friedman.</a:t>
            </a:r>
            <a:endParaRPr lang="ru-RU" dirty="0"/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 smtClean="0"/>
              <a:t>“Whole point </a:t>
            </a:r>
            <a:r>
              <a:rPr lang="en-US" i="1" dirty="0"/>
              <a:t>of ensemble you </a:t>
            </a:r>
            <a:r>
              <a:rPr lang="en-US" i="1" dirty="0" smtClean="0"/>
              <a:t>combine different decision trees…</a:t>
            </a:r>
            <a:r>
              <a:rPr lang="en-US" i="1" dirty="0"/>
              <a:t> ensemble methods </a:t>
            </a:r>
            <a:r>
              <a:rPr lang="en-US" i="1" dirty="0" smtClean="0"/>
              <a:t>in context of convex optimization are boring…”</a:t>
            </a:r>
            <a:r>
              <a:rPr lang="en-US" dirty="0" smtClean="0"/>
              <a:t> – </a:t>
            </a:r>
            <a:r>
              <a:rPr lang="en-US" dirty="0" err="1" smtClean="0"/>
              <a:t>S.Boyd</a:t>
            </a:r>
            <a:r>
              <a:rPr lang="en-US" dirty="0" smtClean="0"/>
              <a:t>,</a:t>
            </a:r>
          </a:p>
          <a:p>
            <a:pPr marL="118872" indent="0">
              <a:buNone/>
            </a:pPr>
            <a:r>
              <a:rPr lang="en-US" dirty="0" smtClean="0"/>
              <a:t>58:40, </a:t>
            </a:r>
          </a:p>
          <a:p>
            <a:pPr marL="118872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www.youtube.com/watch?v=wqy-og_7SLs</a:t>
            </a:r>
            <a:endParaRPr lang="en-US" dirty="0" smtClean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7" name="Номер слайда 3"/>
          <p:cNvSpPr txBox="1">
            <a:spLocks/>
          </p:cNvSpPr>
          <p:nvPr/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53EA42-BA89-4D45-B3D1-7EC11C308921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8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Bagging</a:t>
            </a:r>
            <a:r>
              <a:rPr lang="en-US" sz="2800" dirty="0"/>
              <a:t>. </a:t>
            </a:r>
            <a:r>
              <a:rPr lang="en-US" sz="2800" dirty="0" smtClean="0"/>
              <a:t>Ideas why </a:t>
            </a:r>
            <a:r>
              <a:rPr lang="en-US" sz="2800" dirty="0"/>
              <a:t>bagging </a:t>
            </a:r>
            <a:r>
              <a:rPr lang="en-US" sz="2800" dirty="0" smtClean="0"/>
              <a:t>helps for approximation schemas reduced to non-convex optimization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Let’s start. We have multiple local minimums in our objective.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sz="1400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If use local iterative strategy then obtained optimal point, depends on our start.                                          (By the way one more fun moment with </a:t>
                </a:r>
                <a:r>
                  <a:rPr lang="en-US" sz="1400" dirty="0" err="1" smtClean="0"/>
                  <a:t>S.Boyd</a:t>
                </a:r>
                <a:r>
                  <a:rPr lang="en-US" sz="1400" dirty="0"/>
                  <a:t> </a:t>
                </a:r>
                <a:r>
                  <a:rPr lang="en-US" sz="1400" dirty="0" smtClean="0">
                    <a:hlinkClick r:id="rId3"/>
                  </a:rPr>
                  <a:t>https</a:t>
                </a:r>
                <a:r>
                  <a:rPr lang="en-US" sz="1400" dirty="0">
                    <a:hlinkClick r:id="rId3"/>
                  </a:rPr>
                  <a:t>://</a:t>
                </a:r>
                <a:r>
                  <a:rPr lang="en-US" sz="1400" dirty="0" smtClean="0">
                    <a:hlinkClick r:id="rId3"/>
                  </a:rPr>
                  <a:t>youtu.be/wqy-og_7SLs?t=2953</a:t>
                </a:r>
                <a:r>
                  <a:rPr lang="en-US" sz="1400" dirty="0" smtClean="0"/>
                  <a:t>, 49:12                        </a:t>
                </a:r>
                <a:r>
                  <a:rPr lang="en-US" sz="1400" i="1" dirty="0" smtClean="0"/>
                  <a:t>“If </a:t>
                </a:r>
                <a:r>
                  <a:rPr lang="en-US" sz="1400" i="1" dirty="0"/>
                  <a:t>you have non-convex problems and we will use solvers that you mentioned. </a:t>
                </a:r>
                <a:r>
                  <a:rPr lang="en-US" sz="1400" i="1" dirty="0" smtClean="0"/>
                  <a:t> Stephen</a:t>
                </a:r>
                <a:r>
                  <a:rPr lang="en-US" sz="1400" i="1" dirty="0"/>
                  <a:t>: It </a:t>
                </a:r>
                <a:r>
                  <a:rPr lang="en-US" sz="1400" i="1" dirty="0" smtClean="0"/>
                  <a:t>depends, but the </a:t>
                </a:r>
                <a:r>
                  <a:rPr lang="en-US" sz="1400" i="1" dirty="0"/>
                  <a:t>most accurate technical statements is the </a:t>
                </a:r>
                <a:r>
                  <a:rPr lang="en-US" sz="1400" i="1" dirty="0" smtClean="0"/>
                  <a:t>following. </a:t>
                </a:r>
                <a:r>
                  <a:rPr lang="en-US" sz="1400" b="1" i="1" dirty="0" smtClean="0"/>
                  <a:t>Something happens</a:t>
                </a:r>
                <a:r>
                  <a:rPr lang="en-US" sz="1400" i="1" dirty="0" smtClean="0"/>
                  <a:t>“</a:t>
                </a:r>
                <a:r>
                  <a:rPr lang="en-US" sz="1400" dirty="0" smtClean="0"/>
                  <a:t>)</a:t>
                </a:r>
                <a:endParaRPr lang="en-US" sz="1400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So change in starting point will lead to different solution.</a:t>
                </a:r>
                <a:endParaRPr lang="en-US" sz="1400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We don’t change starting point in this strategy. </a:t>
                </a:r>
                <a:r>
                  <a:rPr lang="en-US" sz="1400" u="sng" dirty="0" smtClean="0"/>
                  <a:t>What we’re doing – we perturb/shuffle a bit/change dataset</a:t>
                </a:r>
                <a:r>
                  <a:rPr lang="en-US" sz="1400" dirty="0" smtClean="0"/>
                  <a:t>.  Which is the same as change start point if think about it.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sz="1400" dirty="0"/>
              </a:p>
              <a:p>
                <a:pPr marL="118872" indent="0">
                  <a:buNone/>
                </a:pPr>
                <a:r>
                  <a:rPr lang="en-US" sz="1400" b="1" dirty="0" smtClean="0"/>
                  <a:t>We hope: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That there is global picture of convex function with several ripples.</a:t>
                </a:r>
                <a:endParaRPr lang="en-US" sz="1400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Near global minimum there are several other local minimums, but they are clustered near each other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Sampling technic will more probably give us predictors with minimums which are near global minimums</a:t>
                </a:r>
                <a:endParaRPr lang="en-US" sz="1400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Another thing that for convex function we have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sz="1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1400" i="1">
                        <a:latin typeface="Cambria Math"/>
                      </a:rPr>
                      <m:t>≤</m:t>
                    </m:r>
                    <m:r>
                      <a:rPr lang="en-US" sz="1400" i="1">
                        <a:latin typeface="Cambria Math"/>
                      </a:rPr>
                      <m:t>𝐸</m:t>
                    </m:r>
                    <m:r>
                      <a:rPr lang="en-US" sz="1400" i="1">
                        <a:latin typeface="Cambria Math"/>
                      </a:rPr>
                      <m:t>[</m:t>
                    </m:r>
                    <m:r>
                      <a:rPr lang="en-US" sz="1400" i="1">
                        <a:latin typeface="Cambria Math"/>
                      </a:rPr>
                      <m:t>𝑓</m:t>
                    </m:r>
                    <m:r>
                      <a:rPr lang="en-US" sz="1400" i="1">
                        <a:latin typeface="Cambria Math"/>
                      </a:rPr>
                      <m:t>(</m:t>
                    </m:r>
                    <m:r>
                      <a:rPr lang="en-US" sz="1400" b="0" i="1" smtClean="0">
                        <a:latin typeface="Cambria Math"/>
                      </a:rPr>
                      <m:t>𝑤</m:t>
                    </m:r>
                    <m:r>
                      <a:rPr lang="en-US" sz="1400" i="1">
                        <a:latin typeface="Cambria Math"/>
                      </a:rPr>
                      <m:t>)]</m:t>
                    </m:r>
                  </m:oMath>
                </a14:m>
                <a:r>
                  <a:rPr lang="en-US" sz="1400" dirty="0" smtClean="0"/>
                  <a:t>. </a:t>
                </a:r>
                <a:endParaRPr lang="en-US" sz="1400" dirty="0"/>
              </a:p>
              <a:p>
                <a:pPr marL="118872" indent="0">
                  <a:buNone/>
                </a:pPr>
                <a:r>
                  <a:rPr lang="en-US" sz="1400" dirty="0" smtClean="0"/>
                  <a:t>               So for convex function averaging in model obtained by averaging parameters is better then average  </a:t>
                </a:r>
              </a:p>
              <a:p>
                <a:pPr marL="118872" indent="0">
                  <a:buNone/>
                </a:pPr>
                <a:r>
                  <a:rPr lang="en-US" sz="1400" dirty="0"/>
                  <a:t> </a:t>
                </a:r>
                <a:r>
                  <a:rPr lang="en-US" sz="1400" dirty="0" smtClean="0"/>
                  <a:t>              of  the models</a:t>
                </a:r>
              </a:p>
              <a:p>
                <a:pPr marL="118872" indent="0">
                  <a:buNone/>
                </a:pPr>
                <a:endParaRPr lang="en-US" sz="1400" b="1" dirty="0" smtClean="0"/>
              </a:p>
              <a:p>
                <a:pPr marL="118872" indent="0">
                  <a:buNone/>
                </a:pPr>
                <a:r>
                  <a:rPr lang="en-US" sz="1400" b="1" dirty="0" smtClean="0"/>
                  <a:t>Empirically:</a:t>
                </a:r>
              </a:p>
              <a:p>
                <a:pPr marL="118872" indent="0">
                  <a:buNone/>
                </a:pPr>
                <a:r>
                  <a:rPr lang="en-US" sz="1400" dirty="0" smtClean="0"/>
                  <a:t>This technic from 1996 upgrade Decision Trees into extremely </a:t>
                </a:r>
                <a:r>
                  <a:rPr lang="en-US" sz="1400" dirty="0" err="1" smtClean="0"/>
                  <a:t>powerfull</a:t>
                </a:r>
                <a:r>
                  <a:rPr lang="en-US" sz="1400" dirty="0" smtClean="0"/>
                  <a:t> model.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r="-2296" b="-11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078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Bagging. Nice decoupling.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Via deep of decision trees – </a:t>
            </a:r>
            <a:r>
              <a:rPr lang="en-US" u="sng" dirty="0" smtClean="0"/>
              <a:t>we control bias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Via bagging </a:t>
            </a:r>
            <a:r>
              <a:rPr lang="en-US" dirty="0"/>
              <a:t>technic </a:t>
            </a:r>
            <a:r>
              <a:rPr lang="en-US" dirty="0" smtClean="0"/>
              <a:t>– </a:t>
            </a:r>
            <a:r>
              <a:rPr lang="en-US" u="sng" dirty="0" smtClean="0"/>
              <a:t>we control </a:t>
            </a:r>
            <a:r>
              <a:rPr lang="en-US" u="sng" dirty="0"/>
              <a:t>variance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If to be completely honest we can bag anything</a:t>
            </a:r>
          </a:p>
          <a:p>
            <a:endParaRPr lang="en-US" dirty="0"/>
          </a:p>
          <a:p>
            <a:r>
              <a:rPr lang="en-US" b="1" dirty="0" smtClean="0"/>
              <a:t>When </a:t>
            </a:r>
            <a:r>
              <a:rPr lang="en-US" b="1" dirty="0"/>
              <a:t>bagging works</a:t>
            </a:r>
            <a:endParaRPr lang="ru-RU" b="1" dirty="0"/>
          </a:p>
          <a:p>
            <a:pPr lvl="1"/>
            <a:r>
              <a:rPr lang="en-US" dirty="0" smtClean="0"/>
              <a:t>Trees </a:t>
            </a:r>
            <a:r>
              <a:rPr lang="en-US" dirty="0"/>
              <a:t>are not highly correlated </a:t>
            </a:r>
            <a:endParaRPr lang="ru-RU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tree should be enough strong to predict </a:t>
            </a:r>
            <a:r>
              <a:rPr lang="en-US" dirty="0" smtClean="0"/>
              <a:t>something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Bagging as </a:t>
            </a:r>
            <a:r>
              <a:rPr lang="en-US" dirty="0" smtClean="0"/>
              <a:t>“average technic” </a:t>
            </a:r>
            <a:r>
              <a:rPr lang="en-US" dirty="0"/>
              <a:t>works with improve quality in average, no for particular tree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i="1" dirty="0" smtClean="0"/>
              <a:t>“It still can be a case then a single tree works better”</a:t>
            </a:r>
            <a:r>
              <a:rPr lang="en-US" dirty="0" smtClean="0"/>
              <a:t> – </a:t>
            </a:r>
            <a:r>
              <a:rPr lang="en-US" dirty="0" err="1" smtClean="0"/>
              <a:t>J.Friedman</a:t>
            </a:r>
            <a:r>
              <a:rPr lang="en-US" dirty="0" smtClean="0"/>
              <a:t> </a:t>
            </a:r>
            <a:endParaRPr lang="ru-RU" dirty="0"/>
          </a:p>
          <a:p>
            <a:pPr marL="118872" indent="0">
              <a:buNone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933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26</a:t>
            </a:fld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9600" y="138885"/>
            <a:ext cx="8229600" cy="1252728"/>
          </a:xfrm>
        </p:spPr>
        <p:txBody>
          <a:bodyPr>
            <a:noAutofit/>
          </a:bodyPr>
          <a:lstStyle/>
          <a:p>
            <a:r>
              <a:rPr lang="en-US" sz="3200" dirty="0" smtClean="0"/>
              <a:t>Random</a:t>
            </a:r>
            <a:r>
              <a:rPr lang="en-US" sz="2800" dirty="0" smtClean="0"/>
              <a:t> Forest as extreme case of Bagging</a:t>
            </a:r>
            <a:endParaRPr lang="ru-RU" sz="2800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09600" y="1927591"/>
            <a:ext cx="8229600" cy="462560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Random Forest is most popular form of bagging</a:t>
            </a:r>
          </a:p>
          <a:p>
            <a:pPr lvl="1"/>
            <a:r>
              <a:rPr lang="en-US" dirty="0" smtClean="0"/>
              <a:t>We create deepest Decision Trees without any pruning (</a:t>
            </a:r>
            <a:r>
              <a:rPr lang="en-US" dirty="0" err="1" smtClean="0"/>
              <a:t>cp</a:t>
            </a:r>
            <a:r>
              <a:rPr lang="en-US" dirty="0" smtClean="0"/>
              <a:t>=0)</a:t>
            </a:r>
          </a:p>
          <a:p>
            <a:pPr lvl="1"/>
            <a:r>
              <a:rPr lang="en-US" dirty="0"/>
              <a:t>The height of decision tree is only limited by the size of train </a:t>
            </a:r>
            <a:r>
              <a:rPr lang="en-US" dirty="0" smtClean="0"/>
              <a:t>samples</a:t>
            </a:r>
          </a:p>
          <a:p>
            <a:pPr lvl="1"/>
            <a:r>
              <a:rPr lang="en-US" dirty="0" smtClean="0"/>
              <a:t>Wrap-around </a:t>
            </a:r>
            <a:r>
              <a:rPr lang="en-US" dirty="0"/>
              <a:t>this procedure via </a:t>
            </a:r>
            <a:r>
              <a:rPr lang="en-US" dirty="0" smtClean="0"/>
              <a:t>bagging</a:t>
            </a:r>
            <a:endParaRPr lang="en-US" dirty="0"/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Nice thing about Random Forest – each tree can be compute completely in parallel. </a:t>
            </a:r>
          </a:p>
          <a:p>
            <a:endParaRPr lang="en-US" dirty="0"/>
          </a:p>
          <a:p>
            <a:r>
              <a:rPr lang="en-US" dirty="0" smtClean="0"/>
              <a:t>Each Decision Tree is building completely independent</a:t>
            </a:r>
          </a:p>
          <a:p>
            <a:endParaRPr lang="en-US" dirty="0" smtClean="0"/>
          </a:p>
          <a:p>
            <a:r>
              <a:rPr lang="en-US" dirty="0" smtClean="0"/>
              <a:t>Example of usage. </a:t>
            </a:r>
            <a:r>
              <a:rPr lang="en-US" b="1" dirty="0" err="1" smtClean="0"/>
              <a:t>Kinect</a:t>
            </a:r>
            <a:r>
              <a:rPr lang="en-US" dirty="0" smtClean="0"/>
              <a:t> </a:t>
            </a:r>
            <a:r>
              <a:rPr lang="en-US" dirty="0"/>
              <a:t>in human pose </a:t>
            </a:r>
            <a:r>
              <a:rPr lang="en-US" dirty="0" smtClean="0"/>
              <a:t>recognition use Random Forest [7]</a:t>
            </a:r>
            <a:endParaRPr lang="en-US" u="sng" dirty="0" smtClean="0"/>
          </a:p>
          <a:p>
            <a:pPr marL="676656" lvl="2" indent="0">
              <a:buNone/>
            </a:pPr>
            <a:endParaRPr lang="en-US" u="sng" dirty="0" smtClean="0"/>
          </a:p>
          <a:p>
            <a:pPr marL="676656" lvl="2" indent="0">
              <a:buNone/>
            </a:pPr>
            <a:endParaRPr lang="ru-RU" dirty="0"/>
          </a:p>
          <a:p>
            <a:endParaRPr lang="en-US" dirty="0" smtClean="0"/>
          </a:p>
        </p:txBody>
      </p:sp>
      <p:sp>
        <p:nvSpPr>
          <p:cNvPr id="7" name="Номер слайда 3"/>
          <p:cNvSpPr txBox="1">
            <a:spLocks/>
          </p:cNvSpPr>
          <p:nvPr/>
        </p:nvSpPr>
        <p:spPr>
          <a:xfrm>
            <a:off x="8356796" y="66293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53EA42-BA89-4D45-B3D1-7EC11C308921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96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Random </a:t>
            </a:r>
            <a:r>
              <a:rPr lang="en-US" sz="3200" dirty="0" smtClean="0"/>
              <a:t>Forest. Conclusion.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 Random forest it’s possible append extra variation of the trees via build tree based on random subset of variables. </a:t>
            </a:r>
          </a:p>
          <a:p>
            <a:endParaRPr lang="en-US" dirty="0"/>
          </a:p>
          <a:p>
            <a:r>
              <a:rPr lang="en-US" dirty="0" err="1"/>
              <a:t>J.Friedman</a:t>
            </a:r>
            <a:r>
              <a:rPr lang="en-US" dirty="0"/>
              <a:t> said that Leo didn’t give any recommendation of the number of variables, but via consideration of </a:t>
            </a:r>
            <a:r>
              <a:rPr lang="en-US" dirty="0" err="1" smtClean="0"/>
              <a:t>J.Friedman</a:t>
            </a:r>
            <a:r>
              <a:rPr lang="en-US" dirty="0" smtClean="0"/>
              <a:t> selecting of variable  </a:t>
            </a:r>
            <a:r>
              <a:rPr lang="en-US" b="1" dirty="0" smtClean="0"/>
              <a:t>is just a strange thing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smtClean="0"/>
              <a:t> For random forest it should be 2 meta-parameters:</a:t>
            </a:r>
          </a:p>
          <a:p>
            <a:pPr marL="457200" lvl="1" indent="0">
              <a:buNone/>
            </a:pPr>
            <a:r>
              <a:rPr lang="en-US" b="1" i="1" dirty="0"/>
              <a:t>Size of the sample for </a:t>
            </a:r>
            <a:r>
              <a:rPr lang="en-US" b="1" i="1" dirty="0" err="1" smtClean="0"/>
              <a:t>bootstap</a:t>
            </a:r>
            <a:r>
              <a:rPr lang="en-US" b="1" i="1" dirty="0" smtClean="0"/>
              <a:t>.</a:t>
            </a:r>
          </a:p>
          <a:p>
            <a:pPr marL="457200" lvl="1" indent="0">
              <a:buNone/>
            </a:pPr>
            <a:r>
              <a:rPr lang="en-US" u="sng" dirty="0" smtClean="0"/>
              <a:t>Smaller </a:t>
            </a:r>
            <a:r>
              <a:rPr lang="en-US" u="sng" dirty="0" err="1"/>
              <a:t>boostrap</a:t>
            </a:r>
            <a:r>
              <a:rPr lang="en-US" u="sng" dirty="0"/>
              <a:t> sample</a:t>
            </a:r>
            <a:r>
              <a:rPr lang="en-US" dirty="0"/>
              <a:t> – more randomness in the </a:t>
            </a:r>
            <a:r>
              <a:rPr lang="en-US" dirty="0" smtClean="0"/>
              <a:t>tree.</a:t>
            </a:r>
            <a:endParaRPr lang="en-US" dirty="0"/>
          </a:p>
          <a:p>
            <a:pPr marL="457200" lvl="1" indent="0">
              <a:buNone/>
            </a:pPr>
            <a:r>
              <a:rPr lang="en-US" u="sng" dirty="0" smtClean="0"/>
              <a:t>Bigger </a:t>
            </a:r>
            <a:r>
              <a:rPr lang="en-US" u="sng" dirty="0" err="1"/>
              <a:t>boostrap</a:t>
            </a:r>
            <a:r>
              <a:rPr lang="en-US" u="sng" dirty="0"/>
              <a:t> sample</a:t>
            </a:r>
            <a:r>
              <a:rPr lang="en-US" dirty="0"/>
              <a:t> – less randomness in the </a:t>
            </a:r>
            <a:r>
              <a:rPr lang="en-US" dirty="0" smtClean="0"/>
              <a:t>tree.</a:t>
            </a:r>
          </a:p>
          <a:p>
            <a:pPr marL="457200" lvl="1" indent="0">
              <a:buNone/>
            </a:pPr>
            <a:r>
              <a:rPr lang="en-US" b="1" i="1" dirty="0" smtClean="0"/>
              <a:t>Fraction </a:t>
            </a:r>
            <a:r>
              <a:rPr lang="en-US" b="1" i="1" dirty="0"/>
              <a:t>of selected </a:t>
            </a:r>
            <a:r>
              <a:rPr lang="en-US" b="1" i="1" dirty="0" smtClean="0"/>
              <a:t>variables.</a:t>
            </a:r>
            <a:endParaRPr lang="en-US" b="1" i="1" dirty="0"/>
          </a:p>
          <a:p>
            <a:pPr marL="457200" lvl="1" indent="0">
              <a:buNone/>
            </a:pPr>
            <a:endParaRPr lang="en-US" b="1" i="1" dirty="0" smtClean="0"/>
          </a:p>
          <a:p>
            <a:r>
              <a:rPr lang="en-US" dirty="0" smtClean="0"/>
              <a:t>Unfortunately in </a:t>
            </a:r>
            <a:r>
              <a:rPr lang="en-US" dirty="0"/>
              <a:t>standard implementations there is no necessary such thing have been </a:t>
            </a:r>
            <a:r>
              <a:rPr lang="en-US" dirty="0" smtClean="0"/>
              <a:t>implemented both.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653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Bagging and Random Forest. Advantages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They share all nice properties of Decision Trees from [1] </a:t>
            </a:r>
            <a:r>
              <a:rPr lang="en-US" b="1" dirty="0" smtClean="0"/>
              <a:t>exclude 1 </a:t>
            </a:r>
            <a:r>
              <a:rPr lang="en-US" u="sng" dirty="0" smtClean="0"/>
              <a:t>interpretability</a:t>
            </a:r>
          </a:p>
          <a:p>
            <a:endParaRPr lang="en-US" u="sng" dirty="0"/>
          </a:p>
          <a:p>
            <a:r>
              <a:rPr lang="en-US" dirty="0" smtClean="0"/>
              <a:t>Even If you have 1000 or 10 or </a:t>
            </a:r>
            <a:r>
              <a:rPr lang="en-US" b="1" dirty="0" smtClean="0"/>
              <a:t>even 5 </a:t>
            </a:r>
            <a:r>
              <a:rPr lang="en-US" dirty="0" smtClean="0"/>
              <a:t>trees it’s very hard to understand what is going on under the hood </a:t>
            </a:r>
          </a:p>
          <a:p>
            <a:pPr marL="118872" indent="0">
              <a:buNone/>
            </a:pPr>
            <a:r>
              <a:rPr lang="en-US" dirty="0"/>
              <a:t> </a:t>
            </a:r>
            <a:r>
              <a:rPr lang="en-US" dirty="0" smtClean="0"/>
              <a:t>     (</a:t>
            </a:r>
            <a:r>
              <a:rPr lang="en-US" dirty="0"/>
              <a:t>or at least not so easy)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But main </a:t>
            </a:r>
            <a:r>
              <a:rPr lang="en-US" dirty="0" err="1" smtClean="0"/>
              <a:t>concurent</a:t>
            </a:r>
            <a:r>
              <a:rPr lang="en-US" dirty="0" smtClean="0"/>
              <a:t> is </a:t>
            </a:r>
            <a:r>
              <a:rPr lang="en-US" i="1" dirty="0" smtClean="0"/>
              <a:t>Neural Nets</a:t>
            </a:r>
            <a:r>
              <a:rPr lang="en-US" dirty="0" smtClean="0"/>
              <a:t> – is not interpretable too (or at least it’s not so easy)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dirty="0" smtClean="0"/>
              <a:t>If you’re interesting </a:t>
            </a:r>
            <a:r>
              <a:rPr lang="en-US" dirty="0"/>
              <a:t>in </a:t>
            </a:r>
            <a:r>
              <a:rPr lang="en-US" dirty="0" smtClean="0"/>
              <a:t>interpretability here a short note about several </a:t>
            </a:r>
            <a:r>
              <a:rPr lang="en-US" dirty="0" err="1" smtClean="0"/>
              <a:t>schemans</a:t>
            </a:r>
            <a:r>
              <a:rPr lang="en-US" dirty="0" smtClean="0"/>
              <a:t> to </a:t>
            </a:r>
            <a:r>
              <a:rPr lang="en-US" dirty="0" err="1" smtClean="0"/>
              <a:t>interpretate</a:t>
            </a:r>
            <a:r>
              <a:rPr lang="en-US" dirty="0" smtClean="0"/>
              <a:t> black-box models in AI/ML [8]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460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Model selection: slide about cross-validation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0000" lnSpcReduction="20000"/>
              </a:bodyPr>
              <a:lstStyle/>
              <a:p>
                <a:r>
                  <a:rPr lang="en-US" dirty="0" smtClean="0"/>
                  <a:t>Several times this word come into play I need to say at least something.</a:t>
                </a:r>
              </a:p>
              <a:p>
                <a:endParaRPr lang="en-US" dirty="0"/>
              </a:p>
              <a:p>
                <a:r>
                  <a:rPr lang="en-US" dirty="0" smtClean="0"/>
                  <a:t>Let’s me describe the simplest way </a:t>
                </a:r>
                <a:r>
                  <a:rPr lang="en-US" dirty="0" err="1" smtClean="0"/>
                  <a:t>todo</a:t>
                </a:r>
                <a:r>
                  <a:rPr lang="en-US" dirty="0" smtClean="0"/>
                  <a:t> it.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It’s schema when you have </a:t>
                </a:r>
                <a:r>
                  <a:rPr lang="en-US" dirty="0" err="1"/>
                  <a:t>opt.problem</a:t>
                </a:r>
                <a:r>
                  <a:rPr lang="en-US" dirty="0"/>
                  <a:t> with variables </a:t>
                </a:r>
                <a:r>
                  <a:rPr lang="en-US" b="1" dirty="0"/>
                  <a:t>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>
                        <a:latin typeface="Cambria Math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𝝀</m:t>
                    </m:r>
                  </m:oMath>
                </a14:m>
                <a:r>
                  <a:rPr lang="en-US" b="1" dirty="0" smtClean="0"/>
                  <a:t>) </a:t>
                </a:r>
                <a:r>
                  <a:rPr lang="en-US" dirty="0" smtClean="0"/>
                  <a:t>and you split you data which you use to fit/extrapolate into two </a:t>
                </a:r>
                <a:r>
                  <a:rPr lang="en-US" b="1" dirty="0" smtClean="0"/>
                  <a:t>sets</a:t>
                </a:r>
                <a:r>
                  <a:rPr lang="en-US" dirty="0" smtClean="0"/>
                  <a:t> – train and </a:t>
                </a:r>
                <a:r>
                  <a:rPr lang="en-US" b="1" dirty="0" smtClean="0"/>
                  <a:t>test</a:t>
                </a:r>
                <a:endParaRPr lang="en-US" b="1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You solve </a:t>
                </a:r>
                <a:r>
                  <a:rPr lang="en-US" dirty="0" err="1"/>
                  <a:t>opt.problem</a:t>
                </a:r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/>
                  <a:t> based on </a:t>
                </a:r>
                <a:r>
                  <a:rPr lang="en-US" b="1" dirty="0" smtClean="0"/>
                  <a:t>train</a:t>
                </a:r>
                <a:r>
                  <a:rPr lang="en-US" dirty="0" smtClean="0"/>
                  <a:t> data </a:t>
                </a:r>
                <a:r>
                  <a:rPr lang="en-US" dirty="0"/>
                  <a:t>for some fixed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𝝀</m:t>
                    </m:r>
                  </m:oMath>
                </a14:m>
                <a:endParaRPr lang="en-US" b="1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You check how problem behaves </a:t>
                </a:r>
                <a:r>
                  <a:rPr lang="en-US" dirty="0" smtClean="0"/>
                  <a:t>on data called </a:t>
                </a:r>
                <a:r>
                  <a:rPr lang="en-US" b="1" dirty="0" smtClean="0"/>
                  <a:t>test</a:t>
                </a:r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Do if for several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𝝀</m:t>
                    </m:r>
                  </m:oMath>
                </a14:m>
                <a:endParaRPr lang="en-US" b="1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smtClean="0"/>
                  <a:t>ML </a:t>
                </a:r>
                <a:r>
                  <a:rPr lang="en-US" dirty="0"/>
                  <a:t>community do not state that </a:t>
                </a:r>
                <a:r>
                  <a:rPr lang="en-US" u="sng" dirty="0"/>
                  <a:t>they want </a:t>
                </a:r>
                <a:r>
                  <a:rPr lang="en-US" u="sng" dirty="0" smtClean="0"/>
                  <a:t>explicitly</a:t>
                </a:r>
                <a:r>
                  <a:rPr lang="en-US" dirty="0" smtClean="0"/>
                  <a:t> so decision which one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𝝀</m:t>
                    </m:r>
                  </m:oMath>
                </a14:m>
                <a:r>
                  <a:rPr lang="en-US" dirty="0" smtClean="0"/>
                  <a:t> to choose is up software engineer. 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(usually smaller is better).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In </a:t>
                </a:r>
                <a:r>
                  <a:rPr lang="en-US" dirty="0"/>
                  <a:t>terms of math optimization </a:t>
                </a:r>
                <a:r>
                  <a:rPr lang="en-US" dirty="0" smtClean="0"/>
                  <a:t>some variation </a:t>
                </a:r>
                <a:r>
                  <a:rPr lang="en-US" dirty="0" err="1" smtClean="0"/>
                  <a:t>os</a:t>
                </a:r>
                <a:r>
                  <a:rPr lang="en-US" dirty="0" smtClean="0"/>
                  <a:t> such strategy  can be formalized as  we </a:t>
                </a:r>
                <a:r>
                  <a:rPr lang="en-US" dirty="0"/>
                  <a:t>have two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𝑆𝑒𝑡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𝑆𝑒𝑡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with data 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(we can call it </a:t>
                </a:r>
                <a:r>
                  <a:rPr lang="en-US" b="1" dirty="0" smtClean="0"/>
                  <a:t>train</a:t>
                </a:r>
                <a:r>
                  <a:rPr lang="en-US" dirty="0" smtClean="0"/>
                  <a:t> and </a:t>
                </a:r>
                <a:r>
                  <a:rPr lang="en-US" b="1" dirty="0" smtClean="0"/>
                  <a:t>test</a:t>
                </a:r>
                <a:r>
                  <a:rPr lang="en-US" dirty="0" smtClean="0"/>
                  <a:t>, but </a:t>
                </a:r>
                <a:r>
                  <a:rPr lang="en-US" u="sng" dirty="0" smtClean="0"/>
                  <a:t>It’s only a name</a:t>
                </a:r>
                <a:r>
                  <a:rPr lang="en-US" dirty="0" smtClean="0"/>
                  <a:t>) and we solve the following </a:t>
                </a:r>
                <a:r>
                  <a:rPr lang="en-US" dirty="0" err="1" smtClean="0"/>
                  <a:t>opt.problem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𝑚𝑖𝑛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sup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S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Set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Set</m:t>
                                </m:r>
                              </m:e>
                              <m:sub>
                                <m: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/>
                                <a:ea typeface="Cambria Math"/>
                              </a:rPr>
                              <m:t>}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b="1" dirty="0" smtClean="0"/>
                  <a:t>variables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b="1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(optimization community or when optimization based model </a:t>
                </a:r>
                <a:r>
                  <a:rPr lang="en-US" dirty="0" err="1" smtClean="0"/>
                  <a:t>arrised</a:t>
                </a:r>
                <a:r>
                  <a:rPr lang="en-US" dirty="0" smtClean="0"/>
                  <a:t> in ML/AI)</a:t>
                </a:r>
              </a:p>
              <a:p>
                <a:pPr marL="457200" lvl="1" indent="0">
                  <a:buNone/>
                </a:pPr>
                <a:r>
                  <a:rPr lang="en-US" b="1" dirty="0" smtClean="0"/>
                  <a:t>parameters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b="1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(machine learning community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In such formulation it’s identical </a:t>
                </a:r>
                <a:r>
                  <a:rPr lang="en-US" dirty="0"/>
                  <a:t>t</a:t>
                </a:r>
                <a:r>
                  <a:rPr lang="en-US" dirty="0" smtClean="0"/>
                  <a:t>o </a:t>
                </a:r>
                <a:r>
                  <a:rPr lang="en-US" b="1" dirty="0" smtClean="0"/>
                  <a:t>robust worst case optimization</a:t>
                </a:r>
                <a:r>
                  <a:rPr lang="en-US" dirty="0" smtClean="0"/>
                  <a:t>.</a:t>
                </a:r>
                <a:endParaRPr lang="en-US" b="1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:r>
                  <a:rPr lang="en-US" dirty="0" smtClean="0"/>
                  <a:t>If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is something wild enough then from algorithm above step #4 can be repeated several times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Also here my note </a:t>
                </a:r>
                <a:r>
                  <a:rPr lang="en-US" i="1" dirty="0" smtClean="0"/>
                  <a:t>“What </a:t>
                </a:r>
                <a:r>
                  <a:rPr lang="en-US" i="1" dirty="0"/>
                  <a:t>is cross-validation and some hints about </a:t>
                </a:r>
                <a:r>
                  <a:rPr lang="en-US" i="1" dirty="0" smtClean="0"/>
                  <a:t>it”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hlinkClick r:id="rId2"/>
                  </a:rPr>
                  <a:t>https://</a:t>
                </a:r>
                <a:r>
                  <a:rPr lang="en-US" dirty="0" smtClean="0">
                    <a:hlinkClick r:id="rId2"/>
                  </a:rPr>
                  <a:t>sites.google.com/site/burlachenkok/articles/what-is-cross-validation-and-some-hints-about-it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49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Plan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633222" indent="-514350">
              <a:buAutoNum type="arabicPeriod"/>
            </a:pPr>
            <a:r>
              <a:rPr lang="en-US" dirty="0" smtClean="0"/>
              <a:t>Reminder about Decision tree for Regression</a:t>
            </a:r>
          </a:p>
          <a:p>
            <a:pPr marL="633222" indent="-514350">
              <a:buAutoNum type="arabicPeriod"/>
            </a:pPr>
            <a:r>
              <a:rPr lang="en-US" dirty="0" smtClean="0"/>
              <a:t>Extremely short note about decision tree for classification</a:t>
            </a:r>
          </a:p>
          <a:p>
            <a:pPr marL="633222" indent="-514350">
              <a:buAutoNum type="arabicPeriod"/>
            </a:pPr>
            <a:r>
              <a:rPr lang="en-US" dirty="0" smtClean="0"/>
              <a:t>Problem with regression trees and what </a:t>
            </a:r>
            <a:r>
              <a:rPr lang="en-US" dirty="0" err="1" smtClean="0"/>
              <a:t>todo</a:t>
            </a:r>
            <a:endParaRPr lang="en-US" dirty="0" smtClean="0"/>
          </a:p>
          <a:p>
            <a:pPr marL="633222" indent="-514350">
              <a:buAutoNum type="arabicPeriod"/>
            </a:pPr>
            <a:r>
              <a:rPr lang="en-US" dirty="0"/>
              <a:t>Ensemble of trees. Why such thing </a:t>
            </a:r>
            <a:r>
              <a:rPr lang="en-US" dirty="0" smtClean="0"/>
              <a:t>matter.</a:t>
            </a:r>
          </a:p>
          <a:p>
            <a:pPr marL="633222" indent="-514350">
              <a:buAutoNum type="arabicPeriod"/>
            </a:pPr>
            <a:r>
              <a:rPr lang="en-US" dirty="0" smtClean="0"/>
              <a:t>Bagging</a:t>
            </a:r>
          </a:p>
          <a:p>
            <a:pPr marL="633222" indent="-514350">
              <a:buAutoNum type="arabicPeriod"/>
            </a:pPr>
            <a:r>
              <a:rPr lang="en-US" dirty="0" smtClean="0"/>
              <a:t>Random Forest</a:t>
            </a:r>
          </a:p>
          <a:p>
            <a:pPr marL="633222" indent="-514350">
              <a:buAutoNum type="arabicPeriod"/>
            </a:pPr>
            <a:r>
              <a:rPr lang="en-US" dirty="0"/>
              <a:t>Bagging and Random Forest. </a:t>
            </a:r>
            <a:r>
              <a:rPr lang="en-US" dirty="0" smtClean="0"/>
              <a:t>Advantages</a:t>
            </a:r>
          </a:p>
          <a:p>
            <a:pPr marL="633222" indent="-514350">
              <a:buAutoNum type="arabicPeriod"/>
            </a:pPr>
            <a:r>
              <a:rPr lang="en-US" dirty="0" smtClean="0"/>
              <a:t>Slide about cross-validation (or x-validation)</a:t>
            </a:r>
          </a:p>
          <a:p>
            <a:pPr marL="633222" indent="-514350">
              <a:buAutoNum type="arabicPeriod"/>
            </a:pPr>
            <a:r>
              <a:rPr lang="en-US" dirty="0" smtClean="0"/>
              <a:t>Boosting</a:t>
            </a:r>
          </a:p>
          <a:p>
            <a:pPr marL="925830" lvl="1" indent="-514350">
              <a:buAutoNum type="arabicPeriod"/>
            </a:pPr>
            <a:r>
              <a:rPr lang="en-US" dirty="0" smtClean="0"/>
              <a:t>Motivation</a:t>
            </a:r>
            <a:endParaRPr lang="en-US" dirty="0"/>
          </a:p>
          <a:p>
            <a:pPr marL="925830" lvl="1" indent="-514350">
              <a:buAutoNum type="arabicPeriod"/>
            </a:pPr>
            <a:r>
              <a:rPr lang="en-US" dirty="0" smtClean="0"/>
              <a:t>Model structure and score for constructing model</a:t>
            </a:r>
          </a:p>
          <a:p>
            <a:pPr marL="925830" lvl="1" indent="-514350">
              <a:buAutoNum type="arabicPeriod"/>
            </a:pPr>
            <a:r>
              <a:rPr lang="en-US" dirty="0" err="1" smtClean="0"/>
              <a:t>Arised</a:t>
            </a:r>
            <a:r>
              <a:rPr lang="en-US" dirty="0" smtClean="0"/>
              <a:t> huge linear regression problem and constraining it</a:t>
            </a:r>
          </a:p>
          <a:p>
            <a:pPr marL="925830" lvl="1" indent="-514350">
              <a:buAutoNum type="arabicPeriod"/>
            </a:pPr>
            <a:r>
              <a:rPr lang="en-US" dirty="0" smtClean="0"/>
              <a:t>Massage constrained optimization problem into unconstrained</a:t>
            </a:r>
          </a:p>
          <a:p>
            <a:pPr marL="925830" lvl="1" indent="-514350">
              <a:buAutoNum type="arabicPeriod"/>
            </a:pPr>
            <a:r>
              <a:rPr lang="en-US" dirty="0" smtClean="0"/>
              <a:t>Conclusion that find solution should be done in one dimensional path</a:t>
            </a:r>
          </a:p>
          <a:p>
            <a:pPr marL="925830" lvl="1" indent="-514350">
              <a:buAutoNum type="arabicPeriod"/>
            </a:pPr>
            <a:r>
              <a:rPr lang="en-US" dirty="0" smtClean="0"/>
              <a:t>Assumption which will allow us to think about </a:t>
            </a:r>
            <a:r>
              <a:rPr lang="en-US" dirty="0" err="1" smtClean="0"/>
              <a:t>reasoable</a:t>
            </a:r>
            <a:r>
              <a:rPr lang="en-US" dirty="0" smtClean="0"/>
              <a:t> penalties</a:t>
            </a:r>
          </a:p>
          <a:p>
            <a:pPr marL="925830" lvl="1" indent="-514350">
              <a:buAutoNum type="arabicPeriod"/>
            </a:pPr>
            <a:r>
              <a:rPr lang="en-US" dirty="0" err="1" smtClean="0"/>
              <a:t>Penalities</a:t>
            </a:r>
            <a:endParaRPr lang="en-US" dirty="0" smtClean="0"/>
          </a:p>
          <a:p>
            <a:pPr marL="925830" lvl="1" indent="-514350">
              <a:buAutoNum type="arabicPeriod"/>
            </a:pPr>
            <a:r>
              <a:rPr lang="en-US" dirty="0" smtClean="0"/>
              <a:t>Path seeking formulation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633222" indent="-51435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266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Boosting. References and motivation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18872" indent="0">
              <a:buNone/>
            </a:pPr>
            <a:r>
              <a:rPr lang="en-US" i="1" dirty="0" smtClean="0"/>
              <a:t>“Motivation as I see it’s right now is completely different how it was historically developed. It’s not in our book [3], but I think it’s just better way to understand from Optimization perspective” - </a:t>
            </a:r>
            <a:r>
              <a:rPr lang="en-US" dirty="0" err="1" smtClean="0"/>
              <a:t>J.H.Friedman</a:t>
            </a:r>
            <a:r>
              <a:rPr lang="en-US" dirty="0" smtClean="0"/>
              <a:t>, May2018.</a:t>
            </a:r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Reference </a:t>
            </a:r>
            <a:r>
              <a:rPr lang="en-US" dirty="0"/>
              <a:t>[3], ch.10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b="1" dirty="0" smtClean="0"/>
              <a:t>Goal:</a:t>
            </a:r>
            <a:r>
              <a:rPr lang="en-US" dirty="0" smtClean="0"/>
              <a:t>  Maintain advantages of the trees while dramatically improve accuracy</a:t>
            </a:r>
          </a:p>
          <a:p>
            <a:endParaRPr lang="en-US" dirty="0"/>
          </a:p>
          <a:p>
            <a:r>
              <a:rPr lang="en-US" dirty="0" smtClean="0"/>
              <a:t>Motivation: </a:t>
            </a:r>
            <a:r>
              <a:rPr lang="en-US" dirty="0"/>
              <a:t>build something like random </a:t>
            </a:r>
            <a:r>
              <a:rPr lang="en-US" dirty="0" smtClean="0"/>
              <a:t>forest</a:t>
            </a:r>
          </a:p>
          <a:p>
            <a:pPr marL="118872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But </a:t>
            </a:r>
            <a:r>
              <a:rPr lang="en-US" dirty="0">
                <a:solidFill>
                  <a:srgbClr val="FF0000"/>
                </a:solidFill>
              </a:rPr>
              <a:t>know similarity </a:t>
            </a:r>
            <a:r>
              <a:rPr lang="en-US" dirty="0" smtClean="0">
                <a:solidFill>
                  <a:srgbClr val="FF0000"/>
                </a:solidFill>
              </a:rPr>
              <a:t>stops</a:t>
            </a:r>
          </a:p>
          <a:p>
            <a:endParaRPr lang="en-US" dirty="0"/>
          </a:p>
          <a:p>
            <a:pPr marL="118872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30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Boosting. One more about ensembles methods.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Tree at the end of the day is just </a:t>
                </a:r>
                <a:r>
                  <a:rPr lang="en-US" i="1" dirty="0"/>
                  <a:t>piecewise constant function </a:t>
                </a:r>
                <a:r>
                  <a:rPr lang="en-US" dirty="0" smtClean="0"/>
                  <a:t>[1]. E.g. tree </a:t>
                </a:r>
                <a:r>
                  <a:rPr lang="en-US" dirty="0"/>
                  <a:t>with M terminal nodes has specific form: </a:t>
                </a:r>
                <a:endParaRPr lang="en-US" dirty="0" smtClean="0"/>
              </a:p>
              <a:p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𝑧</m:t>
                        </m:r>
                        <m:r>
                          <a:rPr lang="en-US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 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disjoint are cover all function domain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endParaRPr lang="en-US" dirty="0" smtClean="0"/>
              </a:p>
              <a:p>
                <a:endParaRPr lang="en-US" i="1" dirty="0"/>
              </a:p>
              <a:p>
                <a:r>
                  <a:rPr lang="en-US" dirty="0" smtClean="0"/>
                  <a:t>Any finite form of linear combination of </a:t>
                </a:r>
                <a:r>
                  <a:rPr lang="en-US" dirty="0"/>
                  <a:t>piecewise constant </a:t>
                </a:r>
                <a:r>
                  <a:rPr lang="en-US" dirty="0" smtClean="0"/>
                  <a:t>function </a:t>
                </a:r>
                <a:r>
                  <a:rPr lang="en-US" dirty="0"/>
                  <a:t>is just piecewise constant </a:t>
                </a:r>
                <a:r>
                  <a:rPr lang="en-US" dirty="0" smtClean="0"/>
                  <a:t>function</a:t>
                </a:r>
              </a:p>
              <a:p>
                <a:endParaRPr lang="en-US" dirty="0"/>
              </a:p>
              <a:p>
                <a:r>
                  <a:rPr lang="en-US" b="1" dirty="0"/>
                  <a:t>But In </a:t>
                </a:r>
                <a:r>
                  <a:rPr lang="en-US" b="1" dirty="0" err="1" smtClean="0"/>
                  <a:t>Ensemles</a:t>
                </a:r>
                <a:r>
                  <a:rPr lang="en-US" b="1" dirty="0" smtClean="0"/>
                  <a:t> methods (including boosting)</a:t>
                </a:r>
                <a:endParaRPr lang="en-US" b="1" dirty="0"/>
              </a:p>
              <a:p>
                <a:pPr lvl="1"/>
                <a:r>
                  <a:rPr lang="en-US" dirty="0" smtClean="0"/>
                  <a:t>There </a:t>
                </a:r>
                <a:r>
                  <a:rPr lang="en-US" dirty="0"/>
                  <a:t>are a lot of </a:t>
                </a:r>
                <a:r>
                  <a:rPr lang="en-US" dirty="0" smtClean="0"/>
                  <a:t>pieces</a:t>
                </a:r>
              </a:p>
              <a:p>
                <a:pPr lvl="1"/>
                <a:r>
                  <a:rPr lang="en-US" dirty="0"/>
                  <a:t>Pieces of trees are </a:t>
                </a:r>
                <a:r>
                  <a:rPr lang="en-US" dirty="0" smtClean="0"/>
                  <a:t>overlap</a:t>
                </a:r>
              </a:p>
              <a:p>
                <a:pPr lvl="1"/>
                <a:endParaRPr lang="en-US" dirty="0"/>
              </a:p>
              <a:p>
                <a:pPr lvl="1"/>
                <a:endParaRPr lang="ru-RU" dirty="0"/>
              </a:p>
              <a:p>
                <a:pPr lvl="1"/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581" b="-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9567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Boosting: what is model structure ?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Function class that we’re going to consider is linear combination of all possible trees: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ℱ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{</m:t>
                      </m:r>
                      <m:r>
                        <a:rPr lang="en-US" i="1">
                          <a:latin typeface="Cambria Math"/>
                        </a:rPr>
                        <m:t>𝑔</m:t>
                      </m:r>
                      <m:r>
                        <a:rPr lang="en-US" i="1">
                          <a:latin typeface="Cambria Math"/>
                        </a:rPr>
                        <m:t>:</m:t>
                      </m:r>
                      <m:r>
                        <a:rPr lang="en-US" i="1">
                          <a:latin typeface="Cambria Math"/>
                        </a:rPr>
                        <m:t>𝑔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+∞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</a:rPr>
                        <m:t>𝑠𝑢𝑐h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𝑡h𝑎𝑡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∈</m:t>
                      </m:r>
                      <m:r>
                        <a:rPr lang="en-US" i="1">
                          <a:latin typeface="Cambria Math"/>
                        </a:rPr>
                        <m:t>𝑅</m:t>
                      </m:r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∈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𝑡𝑟𝑒𝑒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ru-RU" dirty="0"/>
              </a:p>
              <a:p>
                <a:endParaRPr lang="en-US" dirty="0" smtClean="0"/>
              </a:p>
              <a:p>
                <a:r>
                  <a:rPr lang="en-US" dirty="0" smtClean="0"/>
                  <a:t>More specifically we will consider some </a:t>
                </a:r>
                <a:r>
                  <a:rPr lang="en-US" b="1" dirty="0" smtClean="0"/>
                  <a:t>huge</a:t>
                </a:r>
                <a:r>
                  <a:rPr lang="en-US" dirty="0" smtClean="0"/>
                  <a:t>, but finite subsets from it only set of Regression Trees that can be built on any possible subset from train set</a:t>
                </a:r>
              </a:p>
              <a:p>
                <a:endParaRPr lang="en-US" dirty="0"/>
              </a:p>
              <a:p>
                <a:r>
                  <a:rPr lang="en-US" dirty="0" smtClean="0"/>
                  <a:t>Important note. For interval scale variable there is in fact infinite number of place where to insert split point. But as we discuss in [1] we allow to insert split point only in some specific place (like point between </a:t>
                </a:r>
                <a:r>
                  <a:rPr lang="en-US" dirty="0" err="1" smtClean="0"/>
                  <a:t>neighboors</a:t>
                </a:r>
                <a:r>
                  <a:rPr lang="en-US" dirty="0" smtClean="0"/>
                  <a:t>) for interval-scale variable.</a:t>
                </a:r>
              </a:p>
              <a:p>
                <a:endParaRPr lang="en-US" dirty="0"/>
              </a:p>
              <a:p>
                <a:r>
                  <a:rPr lang="en-US" dirty="0" smtClean="0"/>
                  <a:t>So let’s consider huge linear combination of the trees. 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ℱ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{</m:t>
                      </m:r>
                      <m:r>
                        <a:rPr lang="en-US" i="1">
                          <a:latin typeface="Cambria Math"/>
                        </a:rPr>
                        <m:t>𝑔</m:t>
                      </m:r>
                      <m:r>
                        <a:rPr lang="en-US" i="1">
                          <a:latin typeface="Cambria Math"/>
                        </a:rPr>
                        <m:t>:</m:t>
                      </m:r>
                      <m:r>
                        <a:rPr lang="en-US" i="1">
                          <a:latin typeface="Cambria Math"/>
                        </a:rPr>
                        <m:t>𝑔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</a:rPr>
                        <m:t>𝑠𝑢𝑐h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𝑡h𝑎𝑡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∈</m:t>
                      </m:r>
                      <m:r>
                        <a:rPr lang="en-US" i="1">
                          <a:latin typeface="Cambria Math"/>
                        </a:rPr>
                        <m:t>𝑅</m:t>
                      </m:r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∈ 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𝑡𝑟𝑒𝑒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       J</a:t>
                </a:r>
                <a:r>
                  <a:rPr lang="en-US" dirty="0" smtClean="0"/>
                  <a:t> is huge, but finite.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pPr marL="11887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 r="-519" b="-1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61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3"/>
          <p:cNvSpPr>
            <a:spLocks noGrp="1"/>
          </p:cNvSpPr>
          <p:nvPr>
            <p:ph idx="1"/>
          </p:nvPr>
        </p:nvSpPr>
        <p:spPr>
          <a:xfrm>
            <a:off x="619944" y="1963387"/>
            <a:ext cx="8229600" cy="46256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8872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27" name="Объект 3"/>
          <p:cNvSpPr txBox="1">
            <a:spLocks/>
          </p:cNvSpPr>
          <p:nvPr/>
        </p:nvSpPr>
        <p:spPr>
          <a:xfrm>
            <a:off x="1619671" y="2564904"/>
            <a:ext cx="5328593" cy="34884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48000" cap="flat" cmpd="thickThin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4864" tIns="91440" rtlCol="0" anchor="ctr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smtClean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6113" y="116632"/>
            <a:ext cx="8229600" cy="1252728"/>
          </a:xfrm>
        </p:spPr>
        <p:txBody>
          <a:bodyPr>
            <a:noAutofit/>
          </a:bodyPr>
          <a:lstStyle/>
          <a:p>
            <a:r>
              <a:rPr lang="en-US" sz="3200" dirty="0"/>
              <a:t>Boosting: </a:t>
            </a:r>
            <a:r>
              <a:rPr lang="en-US" sz="3200" dirty="0" smtClean="0"/>
              <a:t>illustration of model structure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33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2123729" y="3356992"/>
            <a:ext cx="1368152" cy="1034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825518" y="349005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483768" y="352823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Прямая со стрелкой 13"/>
          <p:cNvCxnSpPr>
            <a:endCxn id="8" idx="5"/>
          </p:cNvCxnSpPr>
          <p:nvPr/>
        </p:nvCxnSpPr>
        <p:spPr>
          <a:xfrm flipH="1" flipV="1">
            <a:off x="3291520" y="4239977"/>
            <a:ext cx="1720136" cy="51616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2262476" y="4722506"/>
                <a:ext cx="4345960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𝐵𝑎𝑠𝑒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𝐿𝑒𝑎𝑟𝑛𝑒𝑟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b="0" i="1" dirty="0" smtClean="0">
                  <a:solidFill>
                    <a:schemeClr val="accent1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𝐷𝑒𝑐𝑖𝑠𝑖𝑜𝑛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𝑇𝑟𝑒𝑒𝑠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𝑙𝑖𝑚𝑖𝑡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𝑛𝑢𝑚𝑏𝑒𝑟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𝑟𝑒𝑔𝑖𝑜𝑛𝑠</m:t>
                      </m:r>
                    </m:oMath>
                  </m:oMathPara>
                </a14:m>
                <a:endParaRPr lang="ru-RU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476" y="4722506"/>
                <a:ext cx="4345960" cy="612068"/>
              </a:xfrm>
              <a:prstGeom prst="rect">
                <a:avLst/>
              </a:prstGeom>
              <a:blipFill rotWithShape="1">
                <a:blip r:embed="rId3"/>
                <a:stretch>
                  <a:fillRect r="-10659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Номер слайда 2"/>
          <p:cNvSpPr txBox="1">
            <a:spLocks/>
          </p:cNvSpPr>
          <p:nvPr/>
        </p:nvSpPr>
        <p:spPr>
          <a:xfrm>
            <a:off x="8356796" y="66293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53EA42-BA89-4D45-B3D1-7EC11C308921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2717506" y="379458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2620280" y="5245123"/>
                <a:ext cx="3607096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𝑆𝑝𝑎𝑐𝑒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𝑙𝑖𝑛𝑒𝑎𝑟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𝑐𝑜𝑚𝑏𝑖𝑛𝑎𝑡𝑎𝑖𝑜𝑛𝑠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𝐵𝑎𝑠𝑒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𝐿𝑒𝑎𝑟𝑛𝑒𝑟𝑠</m:t>
                      </m:r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280" y="5245123"/>
                <a:ext cx="3607096" cy="612068"/>
              </a:xfrm>
              <a:prstGeom prst="rect">
                <a:avLst/>
              </a:prstGeom>
              <a:blipFill rotWithShape="1">
                <a:blip r:embed="rId4"/>
                <a:stretch>
                  <a:fillRect l="-22973" r="-209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5964281" y="5857191"/>
                <a:ext cx="3607096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𝑆𝑝𝑎𝑐𝑒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𝑎𝑙𝑙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81" y="5857191"/>
                <a:ext cx="3607096" cy="6120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/>
          <p:cNvSpPr/>
          <p:nvPr/>
        </p:nvSpPr>
        <p:spPr>
          <a:xfrm>
            <a:off x="3635896" y="2924944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4572000" y="3811672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/>
          <p:cNvSpPr/>
          <p:nvPr/>
        </p:nvSpPr>
        <p:spPr>
          <a:xfrm>
            <a:off x="6119364" y="4381365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2100030" y="4831077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7092280" y="3140968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966240" y="3366647"/>
                <a:ext cx="172656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Target function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140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1400" i="1"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𝑅</m:t>
                      </m:r>
                      <m:r>
                        <a:rPr lang="en-US" sz="1400" i="1">
                          <a:latin typeface="Cambria Math"/>
                        </a:rPr>
                        <m:t>(</m:t>
                      </m:r>
                      <m:r>
                        <a:rPr lang="en-US" sz="1400" i="1">
                          <a:latin typeface="Cambria Math"/>
                        </a:rPr>
                        <m:t>𝐹</m:t>
                      </m:r>
                      <m:r>
                        <a:rPr lang="en-US" sz="1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i="1" u="sng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240" y="3366647"/>
                <a:ext cx="1726563" cy="738664"/>
              </a:xfrm>
              <a:prstGeom prst="rect">
                <a:avLst/>
              </a:prstGeom>
              <a:blipFill rotWithShape="1">
                <a:blip r:embed="rId6"/>
                <a:stretch>
                  <a:fillRect l="-1060" t="-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Овал 20"/>
          <p:cNvSpPr/>
          <p:nvPr/>
        </p:nvSpPr>
        <p:spPr>
          <a:xfrm>
            <a:off x="3075496" y="3703491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744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Boosting. Why Boosting is mentioning in context of trees?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i="1" dirty="0" smtClean="0"/>
              <a:t>“You </a:t>
            </a:r>
            <a:r>
              <a:rPr lang="en-US" i="1" dirty="0"/>
              <a:t>heard </a:t>
            </a:r>
            <a:r>
              <a:rPr lang="en-US" i="1" dirty="0" smtClean="0"/>
              <a:t>on </a:t>
            </a:r>
            <a:r>
              <a:rPr lang="en-US" i="1" dirty="0"/>
              <a:t>the street people say </a:t>
            </a:r>
            <a:r>
              <a:rPr lang="en-US" i="1" dirty="0" smtClean="0"/>
              <a:t>Gradient </a:t>
            </a:r>
            <a:r>
              <a:rPr lang="en-US" i="1" dirty="0"/>
              <a:t>Boosted Decision </a:t>
            </a:r>
            <a:r>
              <a:rPr lang="en-US" i="1" dirty="0" smtClean="0"/>
              <a:t>Trees. But </a:t>
            </a:r>
            <a:r>
              <a:rPr lang="en-US" i="1" dirty="0"/>
              <a:t>why word </a:t>
            </a:r>
            <a:r>
              <a:rPr lang="en-US" i="1" dirty="0" smtClean="0"/>
              <a:t>boosting in </a:t>
            </a:r>
            <a:r>
              <a:rPr lang="en-US" i="1" dirty="0"/>
              <a:t>context of trees? </a:t>
            </a:r>
            <a:r>
              <a:rPr lang="en-US" i="1" dirty="0" smtClean="0"/>
              <a:t> </a:t>
            </a:r>
          </a:p>
          <a:p>
            <a:pPr marL="118872" indent="0">
              <a:buNone/>
            </a:pPr>
            <a:r>
              <a:rPr lang="en-US" i="1" dirty="0" smtClean="0"/>
              <a:t>Trees </a:t>
            </a:r>
            <a:r>
              <a:rPr lang="en-US" i="1" dirty="0"/>
              <a:t>is mostly used </a:t>
            </a:r>
            <a:r>
              <a:rPr lang="en-US" i="1" dirty="0" smtClean="0"/>
              <a:t>because </a:t>
            </a:r>
            <a:r>
              <a:rPr lang="en-US" i="1" dirty="0"/>
              <a:t>boosting improve quality of decision trees a </a:t>
            </a:r>
            <a:r>
              <a:rPr lang="en-US" i="1" dirty="0" smtClean="0"/>
              <a:t>lot, even other base learner can be used too”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 smtClean="0"/>
              <a:t>J.Friedman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702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Boosting. Score on population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ℱ</m:t>
                    </m:r>
                    <m:r>
                      <a:rPr lang="en-US" sz="2400" i="1" smtClean="0">
                        <a:latin typeface="Cambria Math"/>
                      </a:rPr>
                      <m:t>={</m:t>
                    </m:r>
                    <m:r>
                      <a:rPr lang="en-US" sz="2400" i="1">
                        <a:latin typeface="Cambria Math"/>
                      </a:rPr>
                      <m:t>𝑔</m:t>
                    </m:r>
                    <m:r>
                      <a:rPr lang="en-US" sz="2400" i="1">
                        <a:latin typeface="Cambria Math"/>
                      </a:rPr>
                      <m:t>:</m:t>
                    </m:r>
                    <m:r>
                      <a:rPr lang="en-US" sz="2400" i="1">
                        <a:latin typeface="Cambria Math"/>
                      </a:rPr>
                      <m:t>𝑔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/>
                      </a:rPr>
                      <m:t>, </m:t>
                    </m:r>
                    <m:r>
                      <a:rPr lang="en-US" sz="2400" i="1">
                        <a:latin typeface="Cambria Math"/>
                      </a:rPr>
                      <m:t>𝑠𝑢𝑐h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𝑡h𝑎𝑡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</a:rPr>
                      <m:t>𝑅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∈ 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ℱ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𝑡𝑟𝑒𝑒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}</m:t>
                    </m:r>
                  </m:oMath>
                </a14:m>
                <a:endParaRPr lang="en-US" sz="2400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𝑎𝑟𝑔𝑚𝑖𝑛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)))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If modify this problem with addition constraint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 only precisely for one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 then it </a:t>
                </a:r>
                <a:r>
                  <a:rPr lang="en-US" u="sng" dirty="0" smtClean="0"/>
                  <a:t>will move us to original regression problem for the tree</a:t>
                </a:r>
              </a:p>
              <a:p>
                <a:endParaRPr lang="en-US" dirty="0"/>
              </a:p>
              <a:p>
                <a:r>
                  <a:rPr lang="en-US" dirty="0" smtClean="0"/>
                  <a:t>So there is no loose of generality. Usual decision trees is elements of our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ℱ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2593" b="-1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92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36</a:t>
            </a:fld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9600" y="307848"/>
            <a:ext cx="8229600" cy="1252728"/>
          </a:xfrm>
        </p:spPr>
        <p:txBody>
          <a:bodyPr>
            <a:noAutofit/>
          </a:bodyPr>
          <a:lstStyle/>
          <a:p>
            <a:r>
              <a:rPr lang="en-US" sz="3200" dirty="0" smtClean="0"/>
              <a:t>Boosting. Score on data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27591"/>
                <a:ext cx="8229600" cy="462560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𝑎𝑟𝑔𝑚𝑖𝑛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/>
                                  </m:rP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𝐽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27591"/>
                <a:ext cx="8229600" cy="4625609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3"/>
          <p:cNvSpPr txBox="1">
            <a:spLocks/>
          </p:cNvSpPr>
          <p:nvPr/>
        </p:nvSpPr>
        <p:spPr>
          <a:xfrm>
            <a:off x="8356796" y="66293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53EA42-BA89-4D45-B3D1-7EC11C308921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719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Boosting. We enormously increase function space and we bring problems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18872" indent="0">
              <a:buNone/>
            </a:pPr>
            <a:r>
              <a:rPr lang="en-US" dirty="0" smtClean="0"/>
              <a:t>If consider decision trees with fixed number of terminal nodes as base learner. Then boosting increase hugely increase function space and it’s </a:t>
            </a:r>
            <a:r>
              <a:rPr lang="en-US" dirty="0" smtClean="0">
                <a:solidFill>
                  <a:srgbClr val="00B050"/>
                </a:solidFill>
              </a:rPr>
              <a:t>good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but….</a:t>
            </a:r>
          </a:p>
          <a:p>
            <a:pPr marL="118872" indent="0">
              <a:buNone/>
            </a:pPr>
            <a:endParaRPr lang="en-US" dirty="0"/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We bring problem that number of parameters is just huge and data is not enough to perform good fit. We have problem with variance.</a:t>
            </a:r>
          </a:p>
          <a:p>
            <a:pPr marL="633222" indent="-514350">
              <a:buFont typeface="+mj-lt"/>
              <a:buAutoNum type="arabicPeriod"/>
            </a:pPr>
            <a:endParaRPr lang="en-US" dirty="0" smtClean="0"/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But </a:t>
            </a:r>
            <a:r>
              <a:rPr lang="en-US" dirty="0"/>
              <a:t>we will not have enough data to fit all this parameters, </a:t>
            </a:r>
            <a:r>
              <a:rPr lang="en-US" u="sng" dirty="0"/>
              <a:t>even </a:t>
            </a:r>
            <a:r>
              <a:rPr lang="en-US" u="sng" dirty="0" smtClean="0"/>
              <a:t>remotely</a:t>
            </a:r>
            <a:endParaRPr lang="en-US" dirty="0"/>
          </a:p>
          <a:p>
            <a:pPr marL="633222" indent="-514350">
              <a:buFont typeface="+mj-lt"/>
              <a:buAutoNum type="arabicPeriod"/>
            </a:pPr>
            <a:endParaRPr lang="en-US" dirty="0" smtClean="0"/>
          </a:p>
          <a:p>
            <a:pPr marL="633222" indent="-514350">
              <a:buFont typeface="+mj-lt"/>
              <a:buAutoNum type="arabicPeriod"/>
            </a:pPr>
            <a:r>
              <a:rPr lang="en-US" dirty="0" smtClean="0"/>
              <a:t>What we’re going do</a:t>
            </a:r>
          </a:p>
          <a:p>
            <a:pPr marL="118872" indent="0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b="1" dirty="0" smtClean="0"/>
              <a:t>Linear regression with huge amount of parameters (variables </a:t>
            </a:r>
          </a:p>
          <a:p>
            <a:pPr marL="118872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in terms of optimization)</a:t>
            </a:r>
            <a:r>
              <a:rPr lang="en-US" dirty="0" smtClean="0"/>
              <a:t>. </a:t>
            </a:r>
          </a:p>
          <a:p>
            <a:pPr marL="118872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pPr marL="118872" indent="0">
              <a:buNone/>
            </a:pPr>
            <a:r>
              <a:rPr lang="en-US" dirty="0"/>
              <a:t> </a:t>
            </a:r>
            <a:r>
              <a:rPr lang="en-US" dirty="0" smtClean="0"/>
              <a:t>          Even </a:t>
            </a:r>
            <a:r>
              <a:rPr lang="en-US" dirty="0"/>
              <a:t>in </a:t>
            </a:r>
            <a:r>
              <a:rPr lang="en-US" i="1" dirty="0"/>
              <a:t>a </a:t>
            </a:r>
            <a:r>
              <a:rPr lang="en-US" i="1" u="sng" dirty="0"/>
              <a:t>(not in x)</a:t>
            </a:r>
            <a:r>
              <a:rPr lang="en-US" i="1" dirty="0"/>
              <a:t> </a:t>
            </a:r>
            <a:r>
              <a:rPr lang="en-US" dirty="0"/>
              <a:t>predictor</a:t>
            </a:r>
            <a:r>
              <a:rPr lang="en-US" i="1" dirty="0"/>
              <a:t> </a:t>
            </a:r>
            <a:r>
              <a:rPr lang="en-US" dirty="0"/>
              <a:t>it’s just  a linear models. But linear models </a:t>
            </a:r>
            <a:endParaRPr lang="en-US" dirty="0" smtClean="0"/>
          </a:p>
          <a:p>
            <a:pPr marL="118872" indent="0">
              <a:buNone/>
            </a:pPr>
            <a:r>
              <a:rPr lang="en-US" dirty="0"/>
              <a:t> </a:t>
            </a:r>
            <a:r>
              <a:rPr lang="en-US" dirty="0" smtClean="0"/>
              <a:t>          can </a:t>
            </a:r>
            <a:r>
              <a:rPr lang="en-US" dirty="0"/>
              <a:t>be huge </a:t>
            </a:r>
            <a:r>
              <a:rPr lang="en-US" dirty="0" smtClean="0"/>
              <a:t>too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774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About problems in search strategy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“This problem is not unique for Decision Trees or Machine Learning. With similar problem linear regression with huge amount of variables people faced in </a:t>
            </a:r>
            <a:r>
              <a:rPr lang="en-US" i="1" u="sng" dirty="0" smtClean="0"/>
              <a:t>a lot</a:t>
            </a:r>
            <a:r>
              <a:rPr lang="en-US" i="1" dirty="0" smtClean="0"/>
              <a:t> of other areas” – </a:t>
            </a:r>
            <a:r>
              <a:rPr lang="en-US" i="1" dirty="0" err="1" smtClean="0"/>
              <a:t>J.Friedman</a:t>
            </a:r>
            <a:endParaRPr lang="ru-RU" i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890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Huge linear regression.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We observed some problems with solve emp. </a:t>
                </a:r>
                <a:r>
                  <a:rPr lang="en-US" dirty="0"/>
                  <a:t>r</a:t>
                </a:r>
                <a:r>
                  <a:rPr lang="en-US" dirty="0" smtClean="0"/>
                  <a:t>isk minimization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𝒐𝒓𝒊𝒈</m:t>
                        </m:r>
                      </m:sub>
                      <m:sup>
                        <m:r>
                          <a:rPr lang="en-US" b="1" i="1" smtClean="0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𝒂𝒓𝒈𝒎𝒊</m:t>
                    </m:r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1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[</a:t>
                </a:r>
                <a:r>
                  <a:rPr lang="en-US" dirty="0" err="1" smtClean="0"/>
                  <a:t>orig</a:t>
                </a:r>
                <a:r>
                  <a:rPr lang="en-US" dirty="0" smtClean="0"/>
                  <a:t> problem]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Instead of it we will solve with tunable parameter t                                   </a:t>
                </a:r>
                <a:r>
                  <a:rPr lang="en-US" b="1" dirty="0" smtClean="0"/>
                  <a:t>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𝒂𝒓𝒈𝒎𝒊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b="1" dirty="0" smtClean="0"/>
                  <a:t> </a:t>
                </a:r>
                <a:r>
                  <a:rPr lang="en-US" b="1" dirty="0" err="1" smtClean="0"/>
                  <a:t>s.t.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𝒕</m:t>
                    </m:r>
                  </m:oMath>
                </a14:m>
                <a:r>
                  <a:rPr lang="en-US" b="1" dirty="0" smtClean="0"/>
                  <a:t>  </a:t>
                </a:r>
                <a:r>
                  <a:rPr lang="en-US" dirty="0" smtClean="0"/>
                  <a:t>[modified problem]</a:t>
                </a:r>
                <a:endParaRPr lang="en-US" dirty="0"/>
              </a:p>
              <a:p>
                <a:pPr lvl="1"/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dirty="0" smtClean="0"/>
                  <a:t> is constraint function which reduce size of feasible solutions and has several properties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≥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dirty="0" smtClean="0"/>
                  <a:t> just as a design choice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dirty="0" smtClean="0"/>
                  <a:t> &lt;=&gt;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dirty="0" smtClean="0"/>
                  <a:t> just </a:t>
                </a:r>
                <a:r>
                  <a:rPr lang="en-US" dirty="0"/>
                  <a:t>as a design </a:t>
                </a:r>
                <a:r>
                  <a:rPr lang="en-US" dirty="0" smtClean="0"/>
                  <a:t>choice.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So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𝒕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dirty="0" smtClean="0"/>
                  <a:t>  =&gt;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dirty="0" smtClean="0"/>
                  <a:t> =&gt;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dirty="0" smtClean="0"/>
                  <a:t>.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This is a case with maximum constraint.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So 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𝒕</m:t>
                    </m:r>
                    <m:r>
                      <a:rPr lang="en-US" b="1" i="1" smtClean="0">
                        <a:latin typeface="Cambria Math"/>
                      </a:rPr>
                      <m:t>≥</m:t>
                    </m:r>
                    <m:r>
                      <a:rPr lang="en-US" b="1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𝒐𝒓𝒊𝒈</m:t>
                            </m:r>
                          </m:sub>
                          <m:sup>
                            <m:r>
                              <a:rPr lang="en-US" b="1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=&gt; </a:t>
                </a:r>
                <a:r>
                  <a:rPr lang="en-US" dirty="0" smtClean="0"/>
                  <a:t>constrain does not affect int opt. problem [</a:t>
                </a:r>
                <a:r>
                  <a:rPr lang="en-US" dirty="0" err="1" smtClean="0"/>
                  <a:t>orig</a:t>
                </a:r>
                <a:r>
                  <a:rPr lang="en-US" dirty="0" smtClean="0"/>
                  <a:t>].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Ad in this case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𝒐𝒓𝒊𝒈</m:t>
                        </m:r>
                      </m:sub>
                      <m:sup>
                        <m:r>
                          <a:rPr lang="en-US" b="1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.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This is a case with no constraints at all.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91" r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CART Decision Tree for regression. General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ru-RU" sz="22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{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}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ru-RU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  <m:r>
                            <a:rPr lang="en-US" sz="2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22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∏"/>
                                              <m:limLoc m:val="undOvr"/>
                                              <m:ctrlPr>
                                                <a:rPr lang="ru-RU" sz="2200" i="1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/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sz="22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sz="22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200" i="1">
                                                      <a:latin typeface="Cambria Math"/>
                                                    </a:rPr>
                                                    <m:t>𝜖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2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  <m:r>
                                                        <a:rPr lang="en-US" sz="2200" b="0" i="1" smtClean="0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…</m:t>
                    </m:r>
                    <m:r>
                      <a:rPr lang="en-US" sz="24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</a:p>
              <a:p>
                <a:pPr marL="118872" indent="0">
                  <a:buNone/>
                </a:pPr>
                <a:endParaRPr lang="en-US" sz="2200" dirty="0"/>
              </a:p>
              <a:p>
                <a:pPr marL="118872" indent="0">
                  <a:buNone/>
                </a:pPr>
                <a:r>
                  <a:rPr lang="en-US" sz="2200" b="1" dirty="0" smtClean="0"/>
                  <a:t>After several relaxations </a:t>
                </a:r>
              </a:p>
              <a:p>
                <a:r>
                  <a:rPr lang="en-US" sz="2200" dirty="0" smtClean="0"/>
                  <a:t>We come to this formulation for building piecewise constant function. </a:t>
                </a:r>
              </a:p>
              <a:p>
                <a:pPr marL="118872" indent="0">
                  <a:buNone/>
                </a:pPr>
                <a:endParaRPr lang="en-US" sz="2200" dirty="0" smtClean="0"/>
              </a:p>
              <a:p>
                <a:r>
                  <a:rPr lang="en-US" sz="2200" dirty="0" smtClean="0"/>
                  <a:t>Here in this formulation and more broadly in all Machine Learning people think that they know precisely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/>
                  <a:t>, even it is not true (as have been mentioned in [1] part).</a:t>
                </a:r>
              </a:p>
              <a:p>
                <a:endParaRPr lang="en-US" sz="2200" dirty="0"/>
              </a:p>
              <a:p>
                <a:r>
                  <a:rPr lang="en-US" sz="2200" dirty="0" smtClean="0"/>
                  <a:t>People in ML do not use any </a:t>
                </a:r>
                <a:r>
                  <a:rPr lang="en-US" sz="2200" i="1" dirty="0" smtClean="0"/>
                  <a:t>robust schemas </a:t>
                </a:r>
                <a:r>
                  <a:rPr lang="en-US" sz="2200" dirty="0" smtClean="0"/>
                  <a:t>to handle </a:t>
                </a:r>
                <a:r>
                  <a:rPr lang="en-US" sz="2200" dirty="0" err="1" smtClean="0"/>
                  <a:t>uncertanty</a:t>
                </a:r>
                <a:r>
                  <a:rPr lang="en-US" sz="2200" dirty="0" smtClean="0"/>
                  <a:t> in</a:t>
                </a:r>
                <a:r>
                  <a:rPr lang="en-US" sz="2200" i="1" dirty="0" smtClean="0"/>
                  <a:t> </a:t>
                </a:r>
                <a14:m>
                  <m:oMath xmlns:m="http://schemas.openxmlformats.org/officeDocument/2006/math">
                    <m:r>
                      <a:rPr lang="en-US" sz="220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/>
                      </a:rPr>
                      <m:t>)</m:t>
                    </m:r>
                  </m:oMath>
                </a14:m>
                <a:endParaRPr lang="en-US" sz="2200" i="1" dirty="0" smtClean="0"/>
              </a:p>
              <a:p>
                <a:pPr marL="118872" indent="0">
                  <a:buNone/>
                </a:pPr>
                <a:endParaRPr lang="en-US" sz="2200" b="1" dirty="0" smtClean="0"/>
              </a:p>
              <a:p>
                <a:pPr marL="118872" indent="0">
                  <a:buNone/>
                </a:pPr>
                <a:r>
                  <a:rPr lang="en-US" sz="2200" b="1" dirty="0" smtClean="0"/>
                  <a:t>Drama</a:t>
                </a:r>
              </a:p>
              <a:p>
                <a:pPr marL="118872" indent="0">
                  <a:buNone/>
                </a:pPr>
                <a:r>
                  <a:rPr lang="en-US" sz="2200" dirty="0" smtClean="0"/>
                  <a:t>Even in such formalization we can not solve it exactly and </a:t>
                </a:r>
                <a:r>
                  <a:rPr lang="en-US" sz="2200" dirty="0" err="1" smtClean="0"/>
                  <a:t>efficency</a:t>
                </a:r>
                <a:r>
                  <a:rPr lang="en-US" sz="2200" dirty="0" smtClean="0"/>
                  <a:t> - It is still hard combinatorial problem.</a:t>
                </a:r>
                <a:r>
                  <a:rPr lang="en-US" sz="2200" dirty="0"/>
                  <a:t>  </a:t>
                </a:r>
                <a:r>
                  <a:rPr lang="en-US" sz="2200" dirty="0" smtClean="0"/>
                  <a:t>Common heuristic is </a:t>
                </a:r>
                <a:r>
                  <a:rPr lang="en-US" sz="2200" b="1" i="1" dirty="0" smtClean="0"/>
                  <a:t>Recursive Partitioning</a:t>
                </a:r>
                <a:r>
                  <a:rPr lang="en-US" sz="2200" dirty="0" smtClean="0"/>
                  <a:t>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1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40</a:t>
            </a:fld>
            <a:endParaRPr lang="ru-RU"/>
          </a:p>
        </p:txBody>
      </p:sp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619944" y="1963387"/>
            <a:ext cx="8229600" cy="46256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8872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1619671" y="2564904"/>
            <a:ext cx="5328593" cy="34884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48000" cap="flat" cmpd="thickThin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54864" tIns="91440" rtlCol="0" anchor="ctr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smtClean="0"/>
              <a:t> 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436113" y="116632"/>
            <a:ext cx="8229600" cy="1252728"/>
          </a:xfrm>
        </p:spPr>
        <p:txBody>
          <a:bodyPr>
            <a:noAutofit/>
          </a:bodyPr>
          <a:lstStyle/>
          <a:p>
            <a:r>
              <a:rPr lang="en-US" sz="3200" dirty="0"/>
              <a:t>Boosting. Huge </a:t>
            </a:r>
            <a:r>
              <a:rPr lang="en-US" sz="3200" dirty="0" smtClean="0"/>
              <a:t>constrained linear regression illustration.</a:t>
            </a:r>
            <a:endParaRPr lang="ru-RU" sz="3200" dirty="0"/>
          </a:p>
        </p:txBody>
      </p:sp>
      <p:sp>
        <p:nvSpPr>
          <p:cNvPr id="8" name="Номер слайда 3"/>
          <p:cNvSpPr txBox="1">
            <a:spLocks/>
          </p:cNvSpPr>
          <p:nvPr/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53EA42-BA89-4D45-B3D1-7EC11C308921}" type="slidenum">
              <a:rPr lang="ru-RU" smtClean="0"/>
              <a:pPr/>
              <a:t>40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1684176" y="4855940"/>
                <a:ext cx="1872208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𝐵𝑎𝑠𝑒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𝐿𝑒𝑎𝑟𝑛𝑒𝑟</m:t>
                      </m:r>
                    </m:oMath>
                  </m:oMathPara>
                </a14:m>
                <a:endParaRPr lang="ru-RU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76" y="4855940"/>
                <a:ext cx="1872208" cy="61206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Номер слайда 2"/>
          <p:cNvSpPr txBox="1">
            <a:spLocks/>
          </p:cNvSpPr>
          <p:nvPr/>
        </p:nvSpPr>
        <p:spPr>
          <a:xfrm>
            <a:off x="8356796" y="66293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53EA42-BA89-4D45-B3D1-7EC11C308921}" type="slidenum">
              <a:rPr lang="ru-RU" smtClean="0"/>
              <a:pPr/>
              <a:t>40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2620280" y="5245123"/>
                <a:ext cx="3607096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𝑆𝑝𝑎𝑐𝑒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𝑙𝑖𝑛𝑒𝑎𝑟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𝑐𝑜𝑚𝑏𝑖𝑛𝑎𝑡𝑎𝑖𝑜𝑛𝑠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𝐵𝑎𝑠𝑒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𝐿𝑒𝑎𝑟𝑛𝑒𝑟𝑠</m:t>
                      </m:r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280" y="5245123"/>
                <a:ext cx="3607096" cy="612068"/>
              </a:xfrm>
              <a:prstGeom prst="rect">
                <a:avLst/>
              </a:prstGeom>
              <a:blipFill rotWithShape="1">
                <a:blip r:embed="rId3"/>
                <a:stretch>
                  <a:fillRect l="-22973" r="-209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5964281" y="5857191"/>
                <a:ext cx="3607096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𝑆𝑝𝑎𝑐𝑒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𝑎𝑙𝑙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𝑌</m:t>
                      </m:r>
                    </m:oMath>
                  </m:oMathPara>
                </a14:m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81" y="5857191"/>
                <a:ext cx="3607096" cy="6120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Овал 21"/>
          <p:cNvSpPr/>
          <p:nvPr/>
        </p:nvSpPr>
        <p:spPr>
          <a:xfrm>
            <a:off x="7092280" y="3140968"/>
            <a:ext cx="216024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66240" y="3366647"/>
                <a:ext cx="172656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Target function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140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1400" i="1"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𝐹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𝑅</m:t>
                      </m:r>
                      <m:r>
                        <a:rPr lang="en-US" sz="1400" i="1">
                          <a:latin typeface="Cambria Math"/>
                        </a:rPr>
                        <m:t>(</m:t>
                      </m:r>
                      <m:r>
                        <a:rPr lang="en-US" sz="1400" i="1">
                          <a:latin typeface="Cambria Math"/>
                        </a:rPr>
                        <m:t>𝐹</m:t>
                      </m:r>
                      <m:r>
                        <a:rPr lang="en-US" sz="1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i="1" u="sng" dirty="0"/>
              </a:p>
              <a:p>
                <a:endParaRPr lang="ru-RU" sz="1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240" y="3366647"/>
                <a:ext cx="1726563" cy="738664"/>
              </a:xfrm>
              <a:prstGeom prst="rect">
                <a:avLst/>
              </a:prstGeom>
              <a:blipFill rotWithShape="1">
                <a:blip r:embed="rId5"/>
                <a:stretch>
                  <a:fillRect l="-1060" t="-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Овал 24"/>
          <p:cNvSpPr/>
          <p:nvPr/>
        </p:nvSpPr>
        <p:spPr>
          <a:xfrm>
            <a:off x="1820060" y="3107515"/>
            <a:ext cx="4984188" cy="151969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2123729" y="3356992"/>
            <a:ext cx="1368152" cy="10344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825518" y="349005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483768" y="352823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2717506" y="379458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/>
          <p:cNvSpPr/>
          <p:nvPr/>
        </p:nvSpPr>
        <p:spPr>
          <a:xfrm>
            <a:off x="4025042" y="3241881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4572000" y="3811672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6069664" y="4078800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4788024" y="3169842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/>
          <p:cNvSpPr/>
          <p:nvPr/>
        </p:nvSpPr>
        <p:spPr>
          <a:xfrm>
            <a:off x="3075496" y="3703491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/>
          <p:cNvCxnSpPr>
            <a:endCxn id="9" idx="4"/>
          </p:cNvCxnSpPr>
          <p:nvPr/>
        </p:nvCxnSpPr>
        <p:spPr>
          <a:xfrm flipV="1">
            <a:off x="2591780" y="4391473"/>
            <a:ext cx="216025" cy="54969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V="1">
            <a:off x="5964281" y="4416862"/>
            <a:ext cx="105043" cy="439078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Прямоугольник 29"/>
              <p:cNvSpPr/>
              <p:nvPr/>
            </p:nvSpPr>
            <p:spPr>
              <a:xfrm>
                <a:off x="4788024" y="4754283"/>
                <a:ext cx="1872208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𝐶𝑜𝑛𝑠𝑡𝑟𝑎𝑖𝑛𝑒𝑑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𝑙𝑖𝑛𝑒𝑎𝑟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𝑐𝑜𝑚𝑏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b="0" i="1" dirty="0" smtClean="0">
                  <a:solidFill>
                    <a:schemeClr val="accent1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𝑏𝑎𝑠𝑒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𝑙𝑒𝑎𝑟𝑛𝑒𝑟𝑠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Прямоугольник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4754283"/>
                <a:ext cx="1872208" cy="612068"/>
              </a:xfrm>
              <a:prstGeom prst="rect">
                <a:avLst/>
              </a:prstGeom>
              <a:blipFill rotWithShape="1">
                <a:blip r:embed="rId6"/>
                <a:stretch>
                  <a:fillRect l="-26299" r="-20130" b="-1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754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Why constraining has sense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 far as restrict function space in correct way we will decrease variance because we will consider some functions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 smtClean="0"/>
              <a:t>Penalty constraint will restrict class of functions</a:t>
            </a:r>
          </a:p>
          <a:p>
            <a:endParaRPr lang="en-US" dirty="0" smtClean="0"/>
          </a:p>
          <a:p>
            <a:r>
              <a:rPr lang="en-US" dirty="0"/>
              <a:t>And as a reminder from [1,.p17]</a:t>
            </a:r>
          </a:p>
          <a:p>
            <a:pPr marL="118872" indent="0">
              <a:buNone/>
            </a:pPr>
            <a:r>
              <a:rPr lang="en-US" b="1" dirty="0" smtClean="0"/>
              <a:t>“Reason </a:t>
            </a:r>
            <a:r>
              <a:rPr lang="en-US" b="1" dirty="0"/>
              <a:t>of </a:t>
            </a:r>
            <a:r>
              <a:rPr lang="en-US" b="1" dirty="0" smtClean="0"/>
              <a:t>variance.</a:t>
            </a:r>
            <a:r>
              <a:rPr lang="en-US" dirty="0" smtClean="0"/>
              <a:t> </a:t>
            </a:r>
            <a:r>
              <a:rPr lang="en-US" dirty="0"/>
              <a:t>It is about </a:t>
            </a:r>
            <a:r>
              <a:rPr lang="en-US" dirty="0" err="1"/>
              <a:t>uncertanty</a:t>
            </a:r>
            <a:r>
              <a:rPr lang="en-US" dirty="0"/>
              <a:t> which </a:t>
            </a:r>
            <a:r>
              <a:rPr lang="en-US" dirty="0" smtClean="0"/>
              <a:t> function </a:t>
            </a:r>
            <a:r>
              <a:rPr lang="en-US" dirty="0"/>
              <a:t>is the </a:t>
            </a:r>
            <a:r>
              <a:rPr lang="en-US" dirty="0" smtClean="0"/>
              <a:t>best </a:t>
            </a:r>
            <a:r>
              <a:rPr lang="en-US" dirty="0"/>
              <a:t>in case of limited amount of </a:t>
            </a:r>
            <a:r>
              <a:rPr lang="en-US" dirty="0" smtClean="0"/>
              <a:t>data”</a:t>
            </a:r>
          </a:p>
          <a:p>
            <a:pPr marL="118872" indent="0">
              <a:buNone/>
            </a:pPr>
            <a:endParaRPr lang="en-US" i="1" dirty="0"/>
          </a:p>
          <a:p>
            <a:pPr marL="118872" indent="0">
              <a:buNone/>
            </a:pPr>
            <a:endParaRPr lang="en-US" i="1" dirty="0"/>
          </a:p>
          <a:p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47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Boosting. Reformulating our constrained problem as unconstrained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Non-convex </a:t>
                </a:r>
                <a:r>
                  <a:rPr lang="en-US" dirty="0"/>
                  <a:t>optimization problem:</a:t>
                </a:r>
                <a:endParaRPr lang="ru-RU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𝒂𝒓𝒈𝒎𝒊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s.t.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b="1" i="1">
                        <a:latin typeface="Cambria Math"/>
                      </a:rPr>
                      <m:t>≤</m:t>
                    </m:r>
                    <m:r>
                      <a:rPr lang="en-US" b="1" i="1">
                        <a:latin typeface="Cambria Math"/>
                      </a:rPr>
                      <m:t>𝒕</m:t>
                    </m:r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Is equivalent to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𝒂𝒓𝒈𝒎𝒊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s.t.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−</m:t>
                    </m:r>
                    <m:r>
                      <a:rPr lang="en-US" b="1" i="1" smtClean="0">
                        <a:latin typeface="Cambria Math"/>
                      </a:rPr>
                      <m:t>𝒕</m:t>
                    </m:r>
                    <m:r>
                      <a:rPr lang="en-US" b="1" i="1">
                        <a:latin typeface="Cambria Math"/>
                      </a:rPr>
                      <m:t>≤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dirty="0" smtClean="0"/>
                  <a:t> [</a:t>
                </a:r>
                <a:r>
                  <a:rPr lang="en-US" dirty="0" err="1" smtClean="0"/>
                  <a:t>opt.orig.problem</a:t>
                </a:r>
                <a:r>
                  <a:rPr lang="en-US" dirty="0"/>
                  <a:t>]</a:t>
                </a: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And in fact via use </a:t>
                </a:r>
                <a:r>
                  <a:rPr lang="en-US" b="1" u="sng" dirty="0" smtClean="0"/>
                  <a:t>Exact Penalty Method</a:t>
                </a:r>
                <a:r>
                  <a:rPr lang="en-US" dirty="0" smtClean="0"/>
                  <a:t> it can be reformulated as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𝒂</m:t>
                      </m:r>
                      <m:r>
                        <a:rPr lang="en-US" b="1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𝒂𝒓𝒈𝒎𝒊</m:t>
                      </m:r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𝒂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𝑹</m:t>
                          </m:r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r>
                            <a:rPr lang="en-US" b="1" i="1">
                              <a:latin typeface="Cambria Math"/>
                            </a:rPr>
                            <m:t>𝒂</m:t>
                          </m:r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</m:e>
                      </m:acc>
                      <m:r>
                        <a:rPr lang="en-US" b="1" i="1" smtClean="0"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𝝀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𝒎𝒂𝒙</m:t>
                      </m:r>
                      <m:d>
                        <m:d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1">
                              <a:latin typeface="Cambria Math"/>
                            </a:rPr>
                            <m:t>𝐏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𝒂</m:t>
                              </m:r>
                            </m:e>
                          </m:d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b="1" dirty="0" smtClean="0">
                  <a:ea typeface="Cambria Math"/>
                </a:endParaRP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  <a:ea typeface="Cambria Math"/>
                        </a:rPr>
                        <m:t>𝝀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b="1" dirty="0" smtClean="0">
                  <a:ea typeface="Cambria Math"/>
                </a:endParaRPr>
              </a:p>
              <a:p>
                <a:pPr marL="118872" indent="0">
                  <a:buNone/>
                </a:pPr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In fact 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𝝀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&gt;</m:t>
                    </m:r>
                    <m:sSub>
                      <m:sSub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𝒄𝒓𝒊𝒕𝒊𝒄𝒂𝒍</m:t>
                        </m:r>
                      </m:sub>
                    </m:sSub>
                  </m:oMath>
                </a14:m>
                <a:r>
                  <a:rPr lang="en-US" b="1" i="1" dirty="0" smtClean="0">
                    <a:latin typeface="Cambria Math"/>
                    <a:ea typeface="Cambria Math"/>
                  </a:rPr>
                  <a:t> </a:t>
                </a:r>
                <a:r>
                  <a:rPr lang="en-US" dirty="0" smtClean="0">
                    <a:latin typeface="Cambria Math"/>
                    <a:ea typeface="Cambria Math"/>
                  </a:rPr>
                  <a:t>solution for this problem coincident </a:t>
                </a:r>
                <a:r>
                  <a:rPr lang="en-US" u="sng" dirty="0" smtClean="0">
                    <a:latin typeface="Cambria Math"/>
                    <a:ea typeface="Cambria Math"/>
                  </a:rPr>
                  <a:t>exactly</a:t>
                </a:r>
                <a:r>
                  <a:rPr lang="en-US" dirty="0" smtClean="0">
                    <a:latin typeface="Cambria Math"/>
                    <a:ea typeface="Cambria Math"/>
                  </a:rPr>
                  <a:t> with s</a:t>
                </a:r>
                <a:r>
                  <a:rPr lang="en-US" dirty="0" smtClean="0"/>
                  <a:t>olution for [</a:t>
                </a:r>
                <a:r>
                  <a:rPr lang="en-US" dirty="0" err="1" smtClean="0"/>
                  <a:t>opt.orig.problem</a:t>
                </a:r>
                <a:r>
                  <a:rPr lang="en-US" dirty="0"/>
                  <a:t>]</a:t>
                </a:r>
                <a:r>
                  <a:rPr lang="en-US" dirty="0" smtClean="0"/>
                  <a:t>. 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(One reference on it: </a:t>
                </a:r>
                <a:r>
                  <a:rPr lang="en-US" dirty="0" err="1" smtClean="0"/>
                  <a:t>S.Boyd</a:t>
                </a:r>
                <a:r>
                  <a:rPr lang="en-US" dirty="0" smtClean="0"/>
                  <a:t> ,EE364B/Lecture 11, 2008, 38:35, </a:t>
                </a:r>
                <a:r>
                  <a:rPr lang="en-US" u="sng" dirty="0" smtClean="0">
                    <a:hlinkClick r:id="rId3"/>
                  </a:rPr>
                  <a:t>https</a:t>
                </a:r>
                <a:r>
                  <a:rPr lang="en-US" u="sng" dirty="0">
                    <a:hlinkClick r:id="rId3"/>
                  </a:rPr>
                  <a:t>://youtu.be/upMWYV7S1Y0?t=2313</a:t>
                </a:r>
                <a:r>
                  <a:rPr lang="en-US" dirty="0" smtClean="0"/>
                  <a:t>)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b="1" i="1" dirty="0" smtClean="0">
                  <a:latin typeface="Cambria Math"/>
                  <a:ea typeface="Cambria Math"/>
                </a:endParaRP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898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Boosting. Some intuition about </a:t>
            </a:r>
            <a:r>
              <a:rPr lang="en-US" sz="3200" dirty="0"/>
              <a:t>reformulating constrained problem as unconstrained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Probably it can be show in this way: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633222" indent="-514350">
                  <a:buFont typeface="Wingdings 2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𝑜𝑟𝑖𝑔</m:t>
                        </m:r>
                      </m:sub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𝑚𝑖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/>
                          </a:rPr>
                          <m:t>𝑅</m:t>
                        </m:r>
                        <m:r>
                          <a:rPr lang="en-US" b="0" i="1">
                            <a:latin typeface="Cambria Math"/>
                          </a:rPr>
                          <m:t>(</m:t>
                        </m:r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  <m:r>
                          <a:rPr lang="en-US" b="0" i="1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633222" indent="-514350">
                  <a:buFont typeface="Wingdings 2"/>
                  <a:buAutoNum type="arabicPeriod"/>
                </a:pPr>
                <a:endParaRPr lang="en-US" dirty="0"/>
              </a:p>
              <a:p>
                <a:pPr marL="633222" indent="-514350">
                  <a:buFont typeface="Wingdings 2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1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latin typeface="Cambria Math"/>
                          </a:rPr>
                          <m:t>modif</m:t>
                        </m:r>
                      </m:sub>
                      <m:sup>
                        <m:r>
                          <a:rPr lang="en-US" b="0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0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𝑚𝑖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/>
                          </a:rPr>
                          <m:t>𝑅</m:t>
                        </m:r>
                        <m:r>
                          <a:rPr lang="en-US" b="0" i="1">
                            <a:latin typeface="Cambria Math"/>
                          </a:rPr>
                          <m:t>(</m:t>
                        </m:r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  <m:r>
                          <a:rPr lang="en-US" b="0" i="1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≤</m:t>
                    </m:r>
                    <m:r>
                      <a:rPr lang="en-US" b="0" i="1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 smtClean="0"/>
                  <a:t> (Here we have smaller feasible set then in 1)</a:t>
                </a:r>
              </a:p>
              <a:p>
                <a:pPr marL="633222" indent="-514350">
                  <a:buFont typeface="Wingdings 2"/>
                  <a:buAutoNum type="arabicPeriod"/>
                </a:pPr>
                <a:endParaRPr lang="en-US" dirty="0"/>
              </a:p>
              <a:p>
                <a:pPr marL="633222" indent="-514350">
                  <a:buFont typeface="Wingdings 2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𝑜𝑟𝑖𝑔</m:t>
                        </m:r>
                      </m:sub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𝑚𝑖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/>
                          </a:rPr>
                          <m:t>𝑅</m:t>
                        </m:r>
                        <m:r>
                          <a:rPr lang="en-US" b="0" i="1">
                            <a:latin typeface="Cambria Math"/>
                          </a:rPr>
                          <m:t>(</m:t>
                        </m:r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  <m:r>
                          <a:rPr lang="en-US" b="0" i="1">
                            <a:latin typeface="Cambria Math"/>
                          </a:rPr>
                          <m:t>)</m:t>
                        </m:r>
                      </m:e>
                    </m:acc>
                    <m:r>
                      <a:rPr lang="en-US" b="0" i="1">
                        <a:latin typeface="Cambria Math"/>
                      </a:rPr>
                      <m:t>+0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≤</m:t>
                    </m:r>
                    <m:r>
                      <a:rPr lang="en-US" b="0" i="1">
                        <a:latin typeface="Cambria Math"/>
                      </a:rPr>
                      <m:t>𝑡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𝑒𝑥𝑝𝑟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𝑒𝑥𝑝𝑟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𝑡𝑟𝑢𝑒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+∞,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𝑒𝑥𝑝𝑟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𝑡𝑟𝑢𝑒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)</a:t>
                </a:r>
              </a:p>
              <a:p>
                <a:pPr marL="633222" indent="-514350">
                  <a:buFont typeface="Wingdings 2"/>
                  <a:buAutoNum type="arabicPeriod"/>
                </a:pPr>
                <a:endParaRPr lang="en-US" dirty="0"/>
              </a:p>
              <a:p>
                <a:pPr marL="633222" indent="-514350">
                  <a:buFont typeface="Wingdings 2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latin typeface="Cambria Math"/>
                          </a:rPr>
                          <m:t>modif</m:t>
                        </m:r>
                      </m:sub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0" i="1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𝑚𝑖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/>
                          </a:rPr>
                          <m:t>𝑅</m:t>
                        </m:r>
                        <m:r>
                          <a:rPr lang="en-US" b="0" i="1">
                            <a:latin typeface="Cambria Math"/>
                          </a:rPr>
                          <m:t>(</m:t>
                        </m:r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  <m:r>
                          <a:rPr lang="en-US" b="0" i="1">
                            <a:latin typeface="Cambria Math"/>
                          </a:rPr>
                          <m:t>)</m:t>
                        </m:r>
                      </m:e>
                    </m:acc>
                    <m:r>
                      <a:rPr lang="en-US" b="0" i="1">
                        <a:latin typeface="Cambria Math"/>
                      </a:rPr>
                      <m:t>+1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b="0" i="1">
                        <a:latin typeface="Cambria Math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≤</m:t>
                    </m:r>
                    <m:r>
                      <a:rPr lang="en-US" b="0" i="1">
                        <a:latin typeface="Cambria Math"/>
                      </a:rPr>
                      <m:t>𝑡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633222" indent="-514350">
                  <a:buFont typeface="Wingdings 2"/>
                  <a:buAutoNum type="arabicPeriod"/>
                </a:pPr>
                <a:endParaRPr lang="en-US" dirty="0"/>
              </a:p>
              <a:p>
                <a:pPr marL="633222" indent="-514350">
                  <a:buAutoNum type="arabicPeriod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𝑜𝑟𝑖𝑔</m:t>
                        </m:r>
                      </m:sub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1">
                            <a:latin typeface="Cambria Math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latin typeface="Cambria Math"/>
                          </a:rPr>
                          <m:t>modif</m:t>
                        </m:r>
                      </m:sub>
                      <m:sup>
                        <m:r>
                          <a:rPr lang="en-US" b="0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are </a:t>
                </a:r>
                <a:r>
                  <a:rPr lang="en-US" dirty="0" smtClean="0"/>
                  <a:t>finite</a:t>
                </a:r>
              </a:p>
              <a:p>
                <a:pPr marL="633222" indent="-514350">
                  <a:buAutoNum type="arabicPeriod"/>
                </a:pPr>
                <a:endParaRPr lang="en-US" dirty="0"/>
              </a:p>
              <a:p>
                <a:pPr marL="633222" indent="-514350"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𝑜𝑟𝑖𝑔</m:t>
                        </m:r>
                      </m:sub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0" i="1">
                        <a:latin typeface="Cambria Math"/>
                      </a:rPr>
                      <m:t>≤</m:t>
                    </m:r>
                    <m:r>
                      <a:rPr lang="en-US" b="0" i="1">
                        <a:latin typeface="Cambria Math"/>
                      </a:rPr>
                      <m:t>𝑚𝑖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</m:e>
                    </m:acc>
                    <m:r>
                      <a:rPr lang="en-US" b="0" i="1">
                        <a:latin typeface="Cambria Math"/>
                      </a:rPr>
                      <m:t>+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𝜆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>
                        <a:latin typeface="Cambria Math"/>
                        <a:ea typeface="Cambria Math"/>
                      </a:rPr>
                      <m:t>𝑚𝑎𝑥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  <a:ea typeface="Cambria Math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b="0" i="1">
                            <a:latin typeface="Cambria Math"/>
                          </a:rPr>
                          <m:t>P</m:t>
                        </m:r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b="0" i="1">
                            <a:latin typeface="Cambria Math"/>
                          </a:rPr>
                          <m:t>−</m:t>
                        </m:r>
                        <m:r>
                          <a:rPr lang="en-US" b="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≤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>
                            <a:latin typeface="Cambria Math"/>
                          </a:rPr>
                          <m:t>modif</m:t>
                        </m:r>
                      </m:sub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633222" indent="-514350">
                  <a:buAutoNum type="arabicPeriod"/>
                </a:pPr>
                <a:endParaRPr lang="en-US" dirty="0" smtClean="0"/>
              </a:p>
              <a:p>
                <a:pPr marL="633222" indent="-514350">
                  <a:buAutoNum type="arabicPeriod"/>
                </a:pPr>
                <a:r>
                  <a:rPr lang="en-US" dirty="0" smtClean="0"/>
                  <a:t>As </a:t>
                </a:r>
                <a:r>
                  <a:rPr lang="en-US" dirty="0"/>
                  <a:t>we increasing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  <a:ea typeface="Cambria Math"/>
                      </a:rPr>
                      <m:t>𝜆</m:t>
                    </m:r>
                  </m:oMath>
                </a14:m>
                <a:r>
                  <a:rPr lang="en-US" dirty="0"/>
                  <a:t> cost per violation as more and more, so </a:t>
                </a:r>
                <a:r>
                  <a:rPr lang="en-US" dirty="0" err="1"/>
                  <a:t>quanity</a:t>
                </a:r>
                <a:r>
                  <a:rPr lang="en-US" dirty="0"/>
                  <a:t> in the middle can not decrease as far as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  <a:ea typeface="Cambria Math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increasing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368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Reformulating </a:t>
            </a:r>
            <a:r>
              <a:rPr lang="en-US" sz="3200" dirty="0"/>
              <a:t>constrained problem as unconstrained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𝒂</m:t>
                      </m:r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𝒂𝒓𝒈𝒎𝒊</m:t>
                      </m:r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𝒂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𝑹</m:t>
                          </m:r>
                          <m:r>
                            <a:rPr lang="en-US" b="1" i="1">
                              <a:latin typeface="Cambria Math"/>
                            </a:rPr>
                            <m:t>(</m:t>
                          </m:r>
                          <m:r>
                            <a:rPr lang="en-US" b="1" i="1">
                              <a:latin typeface="Cambria Math"/>
                            </a:rPr>
                            <m:t>𝒂</m:t>
                          </m:r>
                          <m:r>
                            <a:rPr lang="en-US" b="1" i="1">
                              <a:latin typeface="Cambria Math"/>
                            </a:rPr>
                            <m:t>)</m:t>
                          </m:r>
                        </m:e>
                      </m:acc>
                      <m:r>
                        <a:rPr lang="en-US" b="1" i="1">
                          <a:latin typeface="Cambria Math"/>
                        </a:rPr>
                        <m:t>+</m:t>
                      </m:r>
                      <m:r>
                        <a:rPr lang="en-US" b="1" i="1">
                          <a:latin typeface="Cambria Math"/>
                          <a:ea typeface="Cambria Math"/>
                        </a:rPr>
                        <m:t>𝝀</m:t>
                      </m:r>
                      <m:r>
                        <a:rPr lang="en-US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1" i="1">
                          <a:latin typeface="Cambria Math"/>
                          <a:ea typeface="Cambria Math"/>
                        </a:rPr>
                        <m:t>𝒎𝒂𝒙</m:t>
                      </m:r>
                      <m:d>
                        <m:dPr>
                          <m:ctrlPr>
                            <a:rPr lang="en-US" b="1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𝟎</m:t>
                          </m:r>
                          <m:r>
                            <a:rPr lang="en-US" b="1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b="1">
                              <a:latin typeface="Cambria Math"/>
                            </a:rPr>
                            <m:t>𝐏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𝒂</m:t>
                              </m:r>
                            </m:e>
                          </m:d>
                          <m:r>
                            <a:rPr lang="en-US" b="1" i="1">
                              <a:latin typeface="Cambria Math"/>
                            </a:rPr>
                            <m:t>−</m:t>
                          </m:r>
                          <m:r>
                            <a:rPr lang="en-US" b="1" i="1">
                              <a:latin typeface="Cambria Math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𝝀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&gt;</m:t>
                    </m:r>
                  </m:oMath>
                </a14:m>
                <a:r>
                  <a:rPr lang="en-US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𝒄𝒓𝒊𝒕𝒊𝒄𝒂𝒍</m:t>
                        </m:r>
                      </m:sub>
                    </m:sSub>
                  </m:oMath>
                </a14:m>
                <a:endParaRPr lang="en-US" b="1" dirty="0">
                  <a:ea typeface="Cambria Math"/>
                </a:endParaRPr>
              </a:p>
              <a:p>
                <a:endParaRPr lang="en-US" dirty="0" smtClean="0"/>
              </a:p>
              <a:p>
                <a:r>
                  <a:rPr lang="en-US" b="1" dirty="0" smtClean="0"/>
                  <a:t>If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≥</m:t>
                    </m:r>
                    <m:r>
                      <a:rPr lang="en-US" b="1" i="1">
                        <a:latin typeface="Cambria Math"/>
                      </a:rPr>
                      <m:t>𝒕</m:t>
                    </m:r>
                  </m:oMath>
                </a14:m>
                <a:r>
                  <a:rPr lang="en-US" dirty="0" smtClean="0"/>
                  <a:t> then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/>
                            </a:rPr>
                            <m:t>𝒂</m:t>
                          </m:r>
                        </m:e>
                        <m:sup>
                          <m:r>
                            <a:rPr lang="en-US" sz="2000" b="1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𝒂𝒓𝒈𝒎𝒊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𝒂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000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/>
                            </a:rPr>
                            <m:t>𝑹</m:t>
                          </m:r>
                          <m:r>
                            <a:rPr lang="en-US" sz="2000" b="1" i="1">
                              <a:latin typeface="Cambria Math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/>
                            </a:rPr>
                            <m:t>𝒂</m:t>
                          </m:r>
                          <m:r>
                            <a:rPr lang="en-US" sz="2000" b="1" i="1">
                              <a:latin typeface="Cambria Math"/>
                            </a:rPr>
                            <m:t>)</m:t>
                          </m:r>
                        </m:e>
                      </m:acc>
                      <m:r>
                        <a:rPr lang="en-US" sz="2000" b="1" i="1"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latin typeface="Cambria Math"/>
                          <a:ea typeface="Cambria Math"/>
                        </a:rPr>
                        <m:t>𝝀</m:t>
                      </m:r>
                      <m:r>
                        <a:rPr lang="en-US" sz="2000" b="1" i="1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sz="2000" b="1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/>
                            </a:rPr>
                            <m:t>𝐏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𝒂</m:t>
                              </m:r>
                            </m:e>
                          </m:d>
                          <m:r>
                            <a:rPr lang="en-US" sz="2000" b="1" i="1">
                              <a:latin typeface="Cambria Math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𝒂𝒓𝒈𝒎𝒊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𝒂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000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/>
                                </a:rPr>
                                <m:t>𝒂</m:t>
                              </m:r>
                            </m:e>
                          </m:d>
                        </m:e>
                      </m:acc>
                      <m:r>
                        <a:rPr lang="en-US" sz="2000" b="1" i="1">
                          <a:latin typeface="Cambria Math"/>
                        </a:rPr>
                        <m:t>+</m:t>
                      </m:r>
                      <m:r>
                        <a:rPr lang="en-US" sz="2000" b="1" i="1">
                          <a:latin typeface="Cambria Math"/>
                          <a:ea typeface="Cambria Math"/>
                        </a:rPr>
                        <m:t>𝝀</m:t>
                      </m:r>
                      <m:r>
                        <a:rPr lang="en-US" sz="2000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000" b="1" i="1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en-US" sz="2000" b="1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000" b="1" i="1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en-US" sz="2000" b="1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endParaRPr lang="en-US" b="1" dirty="0" smtClean="0"/>
              </a:p>
              <a:p>
                <a:r>
                  <a:rPr lang="en-US" b="1" dirty="0" smtClean="0"/>
                  <a:t>If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/>
                      </a:rPr>
                      <m:t>𝐏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&lt;</m:t>
                    </m:r>
                    <m:r>
                      <a:rPr lang="en-US" b="1" i="1">
                        <a:latin typeface="Cambria Math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then	</a:t>
                </a:r>
                <a:endParaRPr lang="en-US" dirty="0"/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400" b="1" i="1"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latin typeface="Cambria Math"/>
                        </a:rPr>
                        <m:t>𝒂𝒓𝒈𝒎𝒊</m:t>
                      </m:r>
                      <m:sSub>
                        <m:sSub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/>
                            </a:rPr>
                            <m:t>𝑹</m:t>
                          </m:r>
                          <m:r>
                            <a:rPr lang="en-US" sz="2400" b="1" i="1">
                              <a:latin typeface="Cambria Math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  <m:r>
                            <a:rPr lang="en-US" sz="2400" b="1" i="1">
                              <a:latin typeface="Cambria Math"/>
                            </a:rPr>
                            <m:t>)</m:t>
                          </m:r>
                        </m:e>
                      </m:acc>
                      <m:r>
                        <a:rPr lang="en-US" sz="2400" b="1" i="1">
                          <a:latin typeface="Cambria Math"/>
                        </a:rPr>
                        <m:t>+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𝝀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1" i="1">
                          <a:latin typeface="Cambria Math"/>
                        </a:rPr>
                        <m:t>𝒂𝒓𝒈𝒎𝒊</m:t>
                      </m:r>
                      <m:sSub>
                        <m:sSub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𝒂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/>
                            </a:rPr>
                            <m:t>𝑹</m:t>
                          </m:r>
                          <m:d>
                            <m:dPr>
                              <m:ctrlPr>
                                <a:rPr lang="en-US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/>
                                </a:rPr>
                                <m:t>𝒂</m:t>
                              </m:r>
                            </m:e>
                          </m:d>
                        </m:e>
                      </m:acc>
                      <m:r>
                        <a:rPr lang="en-US" sz="2400" b="1" i="1">
                          <a:latin typeface="Cambria Math"/>
                        </a:rPr>
                        <m:t>+</m:t>
                      </m:r>
                      <m:r>
                        <a:rPr lang="en-US" sz="2400" b="1" i="1" smtClean="0">
                          <a:latin typeface="Cambria Math"/>
                        </a:rPr>
                        <m:t>𝟎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𝑷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pPr marL="118872" indent="0">
                  <a:buNone/>
                </a:pPr>
                <a:endParaRPr lang="en-US" sz="2400" dirty="0"/>
              </a:p>
              <a:p>
                <a:pPr marL="118872" indent="0">
                  <a:buNone/>
                </a:pPr>
                <a:r>
                  <a:rPr lang="en-US" sz="2400" dirty="0" smtClean="0"/>
                  <a:t>So in both cases for any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𝒕</m:t>
                    </m:r>
                  </m:oMath>
                </a14:m>
                <a:r>
                  <a:rPr lang="en-US" sz="2400" dirty="0" smtClean="0"/>
                  <a:t> optimal solution belong to optimal set of this problem:</a:t>
                </a:r>
              </a:p>
              <a:p>
                <a:pPr marL="118872" indent="0">
                  <a:buNone/>
                </a:pPr>
                <a:endParaRPr lang="en-US" sz="2400" dirty="0" smtClean="0"/>
              </a:p>
              <a:p>
                <a:pPr marL="118872" indent="0">
                  <a:buNone/>
                </a:pPr>
                <a:endParaRPr lang="en-US" sz="2400" dirty="0"/>
              </a:p>
              <a:p>
                <a:pPr marL="118872" indent="0">
                  <a:buNone/>
                </a:pPr>
                <a:endParaRPr lang="en-US" sz="2400" dirty="0" smtClean="0"/>
              </a:p>
              <a:p>
                <a:pPr marL="118872" indent="0">
                  <a:buNone/>
                </a:pPr>
                <a:r>
                  <a:rPr lang="en-US" sz="2400" dirty="0"/>
                  <a:t> </a:t>
                </a:r>
                <a:endParaRPr lang="en-US" sz="2400" dirty="0" smtClean="0"/>
              </a:p>
              <a:p>
                <a:pPr marL="118872" indent="0">
                  <a:buNone/>
                </a:pPr>
                <a:endParaRPr lang="en-US" sz="2400" dirty="0"/>
              </a:p>
              <a:p>
                <a:pPr marL="118872" indent="0">
                  <a:buNone/>
                </a:pPr>
                <a:endParaRPr lang="en-US" sz="2400" dirty="0" smtClean="0"/>
              </a:p>
              <a:p>
                <a:pPr marL="118872" indent="0">
                  <a:buNone/>
                </a:pPr>
                <a:endParaRPr lang="en-US" sz="2400" dirty="0" smtClean="0"/>
              </a:p>
              <a:p>
                <a:pPr marL="118872" indent="0">
                  <a:buNone/>
                </a:pPr>
                <a:endParaRPr lang="en-US" sz="2400" dirty="0" smtClean="0"/>
              </a:p>
              <a:p>
                <a:pPr marL="118872" indent="0">
                  <a:buNone/>
                </a:pPr>
                <a:endParaRPr lang="en-US" sz="2400" dirty="0" smtClean="0"/>
              </a:p>
              <a:p>
                <a:pPr marL="118872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738963"/>
                  </p:ext>
                </p:extLst>
              </p:nvPr>
            </p:nvGraphicFramePr>
            <p:xfrm>
              <a:off x="611560" y="5373216"/>
              <a:ext cx="7344816" cy="776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44816"/>
                  </a:tblGrid>
                  <a:tr h="370840">
                    <a:tc>
                      <a:txBody>
                        <a:bodyPr/>
                        <a:lstStyle/>
                        <a:p>
                          <a:pPr marL="118872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𝑎𝑟𝑔𝑚𝑖𝑛</m:t>
                                </m:r>
                                <m:d>
                                  <m:dPr>
                                    <m:ctrlPr>
                                      <a:rPr lang="ru-RU" sz="1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𝑅</m:t>
                                    </m:r>
                                    <m:d>
                                      <m:dPr>
                                        <m:ctrlPr>
                                          <a:rPr lang="ru-RU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𝜆</m:t>
                                    </m:r>
                                    <m:d>
                                      <m:dPr>
                                        <m:ctrlPr>
                                          <a:rPr lang="ru-RU" sz="18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𝑃</m:t>
                                        </m:r>
                                        <m:d>
                                          <m:dPr>
                                            <m:ctrlPr>
                                              <a:rPr lang="ru-RU" sz="18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latin typeface="Cambria Math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800" dirty="0" smtClean="0"/>
                        </a:p>
                        <a:p>
                          <a:pPr marL="118872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>
                                    <a:latin typeface="Cambria Math"/>
                                  </a:rPr>
                                  <m:t>𝜆</m:t>
                                </m:r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ru-RU" sz="1800" dirty="0"/>
                        </a:p>
                      </a:txBody>
                      <a:tcPr>
                        <a:solidFill>
                          <a:schemeClr val="accent3">
                            <a:lumMod val="5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738963"/>
                  </p:ext>
                </p:extLst>
              </p:nvPr>
            </p:nvGraphicFramePr>
            <p:xfrm>
              <a:off x="611560" y="5373216"/>
              <a:ext cx="7344816" cy="776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44816"/>
                  </a:tblGrid>
                  <a:tr h="77628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r="-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1968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Conclusion where find solution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118872" indent="0" fontAlgn="t">
                  <a:buNone/>
                </a:pPr>
                <a:r>
                  <a:rPr lang="en-US" dirty="0" smtClean="0"/>
                  <a:t>So we come to conclusion that we should find a solution in this</a:t>
                </a:r>
              </a:p>
              <a:p>
                <a:pPr marL="118872" indent="0" fontAlgn="t">
                  <a:buNone/>
                </a:pPr>
                <a:r>
                  <a:rPr lang="en-US" b="1" dirty="0" smtClean="0"/>
                  <a:t>One dimensional path in high dimensional space of solutions</a:t>
                </a:r>
                <a:r>
                  <a:rPr lang="en-US" dirty="0" smtClean="0"/>
                  <a:t>:</a:t>
                </a:r>
              </a:p>
              <a:p>
                <a:pPr marL="118872" indent="0" fontAlgn="t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𝑎𝑟𝑔</m:t>
                    </m:r>
                    <m:r>
                      <a:rPr lang="en-US" b="1" i="1">
                        <a:latin typeface="Cambria Math"/>
                      </a:rPr>
                      <m:t>𝑚𝑖𝑛</m:t>
                    </m:r>
                    <m:d>
                      <m:dPr>
                        <m:ctrlPr>
                          <a:rPr lang="ru-RU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b="1" i="1">
                            <a:latin typeface="Cambria Math"/>
                          </a:rPr>
                          <m:t>+</m:t>
                        </m:r>
                        <m:r>
                          <a:rPr lang="en-US" b="1" i="1">
                            <a:latin typeface="Cambria Math"/>
                          </a:rPr>
                          <m:t>𝜆</m:t>
                        </m:r>
                        <m:d>
                          <m:dPr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ru-RU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118872" indent="0" fontAlgn="t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≥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118872" indent="0" fontAlgn="t">
                  <a:buNone/>
                </a:pPr>
                <a:endParaRPr lang="en-US" dirty="0" smtClean="0"/>
              </a:p>
              <a:p>
                <a:pPr marL="118872" indent="0" fontAlgn="t">
                  <a:buNone/>
                </a:pPr>
                <a:r>
                  <a:rPr lang="en-US" dirty="0" smtClean="0"/>
                  <a:t>Or let’s say in such words. Solution (point from optimal set) for this optimization problem for any t lie on path mentioned above:</a:t>
                </a:r>
              </a:p>
              <a:p>
                <a:pPr marL="118872" indent="0" fontAlgn="t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𝒂𝒓𝒈𝒎𝒊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  <m:r>
                          <a:rPr lang="en-US" b="1" i="1"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  <m:r>
                          <a:rPr lang="en-US" b="1" i="1">
                            <a:latin typeface="Cambria Math"/>
                          </a:rPr>
                          <m:t>)</m:t>
                        </m:r>
                      </m:e>
                    </m:acc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𝒂𝒓𝒈𝒎𝒊𝒏</m:t>
                    </m:r>
                    <m:r>
                      <a:rPr lang="en-US" b="1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</a:rPr>
                          <m:t>𝑬</m:t>
                        </m:r>
                      </m:e>
                      <m:sub>
                        <m:r>
                          <a:rPr lang="en-US" b="1" i="1">
                            <a:latin typeface="Cambria Math"/>
                          </a:rPr>
                          <m:t>𝒙</m:t>
                        </m:r>
                        <m:r>
                          <a:rPr lang="en-US" b="1" i="1">
                            <a:latin typeface="Cambria Math"/>
                          </a:rPr>
                          <m:t>,</m:t>
                        </m:r>
                        <m:r>
                          <a:rPr lang="en-US" b="1" i="1">
                            <a:latin typeface="Cambria Math"/>
                          </a:rPr>
                          <m:t>𝒚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𝑳</m:t>
                        </m:r>
                        <m:d>
                          <m:dPr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𝒚</m:t>
                            </m:r>
                            <m:r>
                              <a:rPr lang="en-US" b="1" i="1">
                                <a:latin typeface="Cambria Math"/>
                              </a:rPr>
                              <m:t>,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b="1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/>
                                  </m:rPr>
                                  <a:rPr lang="en-US" b="1" i="1">
                                    <a:latin typeface="Cambria Math"/>
                                  </a:rPr>
                                  <m:t>𝒋</m:t>
                                </m:r>
                                <m:r>
                                  <a:rPr lang="en-US" b="1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>
                                    <a:latin typeface="Cambria Math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b="1" i="1">
                                    <a:latin typeface="Cambria Math"/>
                                  </a:rPr>
                                  <m:t>𝑱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ru-RU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ru-RU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nary>
                            <m:d>
                              <m:dPr>
                                <m:ctrlPr>
                                  <a:rPr lang="en-US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b="1" dirty="0" smtClean="0"/>
                  <a:t> </a:t>
                </a:r>
              </a:p>
              <a:p>
                <a:pPr marL="118872" indent="0" fontAlgn="t">
                  <a:buNone/>
                </a:pPr>
                <a:r>
                  <a:rPr lang="en-US" b="1" dirty="0" smtClean="0"/>
                  <a:t>s.t</a:t>
                </a:r>
                <a:r>
                  <a:rPr lang="en-US" b="1" dirty="0" err="1"/>
                  <a:t>.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</m:d>
                    <m:r>
                      <a:rPr lang="en-US" b="1" i="1">
                        <a:latin typeface="Cambria Math"/>
                      </a:rPr>
                      <m:t>≤</m:t>
                    </m:r>
                    <m:r>
                      <a:rPr lang="en-US" b="1" i="1">
                        <a:latin typeface="Cambria Math"/>
                      </a:rPr>
                      <m:t>𝒕</m:t>
                    </m:r>
                  </m:oMath>
                </a14:m>
                <a:endParaRPr lang="en-US" b="1" dirty="0"/>
              </a:p>
              <a:p>
                <a:pPr marL="118872" indent="0" fontAlgn="t">
                  <a:buNone/>
                </a:pPr>
                <a:endParaRPr lang="en-US" b="1" dirty="0" smtClean="0"/>
              </a:p>
              <a:p>
                <a:pPr marL="118872" indent="0" fontAlgn="t">
                  <a:buNone/>
                </a:pPr>
                <a:r>
                  <a:rPr lang="en-US" b="1" dirty="0" smtClean="0"/>
                  <a:t>Here:</a:t>
                </a:r>
              </a:p>
              <a:p>
                <a:pPr marL="633222" indent="-514350" fontAlgn="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ℝ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∪{+∞}</m:t>
                    </m:r>
                  </m:oMath>
                </a14:m>
                <a:r>
                  <a:rPr lang="en-US" dirty="0" smtClean="0"/>
                  <a:t> is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dirty="0" smtClean="0"/>
                  <a:t> to </a:t>
                </a:r>
                <a:r>
                  <a:rPr lang="en-US" b="1" dirty="0" smtClean="0"/>
                  <a:t>0</a:t>
                </a:r>
                <a:r>
                  <a:rPr lang="en-US" dirty="0" smtClean="0"/>
                  <a:t> (parameter)</a:t>
                </a:r>
              </a:p>
              <a:p>
                <a:pPr marL="633222" indent="-514350" fontAlgn="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dirty="0" smtClean="0"/>
                  <a:t> is penalty function</a:t>
                </a:r>
              </a:p>
              <a:p>
                <a:pPr marL="633222" indent="-514350" fontAlgn="t">
                  <a:buFont typeface="+mj-lt"/>
                  <a:buAutoNum type="arabicPeriod"/>
                </a:pPr>
                <a:r>
                  <a:rPr lang="en-US" dirty="0" smtClean="0"/>
                  <a:t>And also we have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 &lt;=&gt;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b="1" dirty="0" smtClean="0"/>
              </a:p>
              <a:p>
                <a:pPr marL="633222" indent="-514350" fontAlgn="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empirical risk</a:t>
                </a:r>
              </a:p>
              <a:p>
                <a:pPr marL="633222" indent="-514350" fontAlgn="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 smtClean="0"/>
                  <a:t> is an optimization variable</a:t>
                </a:r>
              </a:p>
              <a:p>
                <a:pPr marL="118872" indent="0" fontAlgn="t">
                  <a:buNone/>
                </a:pPr>
                <a:endParaRPr lang="en-US" dirty="0" smtClean="0"/>
              </a:p>
              <a:p>
                <a:pPr marL="118872" indent="0" fontAlgn="t">
                  <a:buNone/>
                </a:pPr>
                <a:r>
                  <a:rPr lang="en-US" b="1" dirty="0" smtClean="0"/>
                  <a:t>Couple observations</a:t>
                </a:r>
              </a:p>
              <a:p>
                <a:pPr marL="633222" indent="-514350" fontAlgn="t">
                  <a:buAutoNum type="arabicPeriod"/>
                </a:pPr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𝜆</m:t>
                    </m:r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 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𝑎𝑟𝑔</m:t>
                    </m:r>
                    <m:r>
                      <a:rPr lang="en-US" b="1" i="1">
                        <a:latin typeface="Cambria Math"/>
                      </a:rPr>
                      <m:t>𝑚𝑖𝑛</m:t>
                    </m:r>
                    <m:d>
                      <m:dPr>
                        <m:ctrlPr>
                          <a:rPr lang="ru-RU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marL="633222" indent="-514350" fontAlgn="t">
                  <a:buFont typeface="Wingdings 2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𝜆</m:t>
                    </m:r>
                    <m:r>
                      <a:rPr lang="en-US" i="1">
                        <a:latin typeface="Cambria Math"/>
                      </a:rPr>
                      <m:t>=+∞</m:t>
                    </m:r>
                  </m:oMath>
                </a14:m>
                <a:r>
                  <a:rPr lang="en-US" dirty="0"/>
                  <a:t> =&gt;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:</m:t>
                        </m:r>
                        <m:r>
                          <a:rPr lang="en-US" b="1" i="1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b="1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𝟎</m:t>
                    </m:r>
                  </m:oMath>
                </a14:m>
                <a:endParaRPr lang="en-US" dirty="0"/>
              </a:p>
              <a:p>
                <a:pPr marL="633222" indent="-514350" fontAlgn="t">
                  <a:buAutoNum type="arabicPeriod"/>
                </a:pPr>
                <a:endParaRPr lang="en-US" dirty="0" smtClean="0"/>
              </a:p>
              <a:p>
                <a:pPr marL="118872" indent="0" fontAlgn="t">
                  <a:buNone/>
                </a:pPr>
                <a:endParaRPr lang="ru-RU" dirty="0"/>
              </a:p>
              <a:p>
                <a:pPr marL="118872" indent="0" fontAlgn="t">
                  <a:buNone/>
                </a:pP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401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Boosting. Why we need a path?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In fact </a:t>
                </a:r>
                <a:r>
                  <a:rPr lang="en-US" b="1" dirty="0" smtClean="0"/>
                  <a:t>we don’t need a path</a:t>
                </a:r>
                <a:r>
                  <a:rPr lang="en-US" dirty="0" smtClean="0"/>
                  <a:t>. 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What </a:t>
                </a:r>
                <a:r>
                  <a:rPr lang="en-US" b="1" dirty="0" smtClean="0"/>
                  <a:t>we need only one point</a:t>
                </a:r>
                <a:r>
                  <a:rPr lang="en-US" dirty="0" smtClean="0"/>
                  <a:t> in path defined as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𝜆</m:t>
                    </m:r>
                    <m:r>
                      <a:rPr lang="en-US" i="1">
                        <a:latin typeface="Cambria Math"/>
                      </a:rPr>
                      <m:t>)=</m:t>
                    </m:r>
                    <m:r>
                      <a:rPr lang="en-US" i="1">
                        <a:latin typeface="Cambria Math"/>
                      </a:rPr>
                      <m:t>𝑎𝑟𝑔</m:t>
                    </m:r>
                    <m:r>
                      <a:rPr lang="en-US" b="1" i="1">
                        <a:latin typeface="Cambria Math"/>
                      </a:rPr>
                      <m:t>𝑚𝑖𝑛</m:t>
                    </m:r>
                    <m:d>
                      <m:dPr>
                        <m:ctrlPr>
                          <a:rPr lang="ru-RU" b="1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ru-RU" b="1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ru-RU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acc>
                        <m:r>
                          <a:rPr lang="en-US" b="1" i="1">
                            <a:latin typeface="Cambria Math"/>
                          </a:rPr>
                          <m:t>+</m:t>
                        </m:r>
                        <m:r>
                          <a:rPr lang="en-US" b="1" i="1">
                            <a:latin typeface="Cambria Math"/>
                          </a:rPr>
                          <m:t>𝜆</m:t>
                        </m:r>
                        <m:d>
                          <m:dPr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ru-RU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But we don’t know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What is really matter if </a:t>
                </a:r>
                <a:r>
                  <a:rPr lang="en-US" u="sng" dirty="0" smtClean="0"/>
                  <a:t>just back to the start of out journey</a:t>
                </a:r>
                <a:r>
                  <a:rPr lang="en-US" dirty="0" smtClean="0"/>
                  <a:t>: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𝑎𝑟𝑔𝑚𝑖𝑛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err="1" smtClean="0"/>
                  <a:t>J.Friedman</a:t>
                </a:r>
                <a:r>
                  <a:rPr lang="en-US" dirty="0" smtClean="0"/>
                  <a:t>:</a:t>
                </a:r>
              </a:p>
              <a:p>
                <a:pPr marL="118872" indent="0">
                  <a:buNone/>
                </a:pPr>
                <a:r>
                  <a:rPr lang="en-US" i="1" dirty="0" smtClean="0"/>
                  <a:t>“There are a lot of criteria how people create rules to select which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𝜆</m:t>
                    </m:r>
                  </m:oMath>
                </a14:m>
                <a:r>
                  <a:rPr lang="en-US" i="1" dirty="0" smtClean="0"/>
                  <a:t> should be used. They are rather </a:t>
                </a:r>
                <a:r>
                  <a:rPr lang="en-US" i="1" dirty="0"/>
                  <a:t>complicated  </a:t>
                </a:r>
                <a:r>
                  <a:rPr lang="en-US" i="1" dirty="0" smtClean="0"/>
                  <a:t>and also depends on 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𝑃</m:t>
                    </m:r>
                  </m:oMath>
                </a14:m>
                <a:r>
                  <a:rPr lang="en-US" i="1" dirty="0" smtClean="0"/>
                  <a:t>.</a:t>
                </a:r>
                <a:r>
                  <a:rPr lang="en-US" i="1" dirty="0"/>
                  <a:t> </a:t>
                </a:r>
                <a:endParaRPr lang="en-US" i="1" dirty="0" smtClean="0"/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i="1" dirty="0" smtClean="0"/>
                  <a:t>But </a:t>
                </a:r>
                <a:r>
                  <a:rPr lang="en-US" i="1" dirty="0"/>
                  <a:t>in fact </a:t>
                </a:r>
                <a:r>
                  <a:rPr lang="en-US" i="1" u="sng" dirty="0"/>
                  <a:t>we can use cross-validation</a:t>
                </a:r>
                <a:r>
                  <a:rPr lang="en-US" i="1" dirty="0"/>
                  <a:t> here. It’s usual schema for model </a:t>
                </a:r>
                <a:r>
                  <a:rPr lang="en-US" i="1" dirty="0" smtClean="0"/>
                  <a:t>selection. Train in one </a:t>
                </a:r>
                <a:r>
                  <a:rPr lang="en-US" b="1" i="1" dirty="0" smtClean="0"/>
                  <a:t>train-set</a:t>
                </a:r>
                <a:r>
                  <a:rPr lang="en-US" i="1" dirty="0" smtClean="0"/>
                  <a:t>. And then test how we good in </a:t>
                </a:r>
                <a:r>
                  <a:rPr lang="en-US" b="1" i="1" dirty="0" smtClean="0"/>
                  <a:t>test-set</a:t>
                </a:r>
                <a:r>
                  <a:rPr lang="en-US" i="1" dirty="0" smtClean="0"/>
                  <a:t>.”</a:t>
                </a:r>
              </a:p>
              <a:p>
                <a:pPr marL="118872" indent="0">
                  <a:buNone/>
                </a:pPr>
                <a:endParaRPr lang="en-US" i="1" dirty="0"/>
              </a:p>
              <a:p>
                <a:pPr marL="118872" indent="0">
                  <a:buNone/>
                </a:pPr>
                <a:r>
                  <a:rPr lang="en-US" dirty="0" smtClean="0"/>
                  <a:t>Also we can try to pick which </a:t>
                </a:r>
                <a:r>
                  <a:rPr lang="en-US" dirty="0"/>
                  <a:t>p</a:t>
                </a:r>
                <a:r>
                  <a:rPr lang="en-US" dirty="0" smtClean="0"/>
                  <a:t>enalty P use also via cross-validation.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 r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996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47</a:t>
            </a:fld>
            <a:endParaRPr lang="ru-RU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331912" y="1781201"/>
            <a:ext cx="8713020" cy="48077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48000" cap="flat" cmpd="thickThin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smtClean="0"/>
              <a:t> 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1693369" y="2646769"/>
            <a:ext cx="4435895" cy="3460468"/>
          </a:xfrm>
          <a:prstGeom prst="ellipse">
            <a:avLst/>
          </a:prstGeom>
          <a:solidFill>
            <a:srgbClr val="FFEBB9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3407084" y="3787148"/>
            <a:ext cx="2562675" cy="135501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5300464" y="274492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3952173" y="4076126"/>
            <a:ext cx="1472498" cy="7770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669835" y="2340735"/>
                <a:ext cx="1440160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835" y="2340735"/>
                <a:ext cx="1440160" cy="61206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609600" y="307848"/>
            <a:ext cx="8229600" cy="12527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Boosting. Another illustration of constraints</a:t>
            </a:r>
            <a:endParaRPr lang="ru-RU" sz="3200" dirty="0"/>
          </a:p>
        </p:txBody>
      </p:sp>
      <p:sp>
        <p:nvSpPr>
          <p:cNvPr id="31" name="Номер слайда 1"/>
          <p:cNvSpPr txBox="1">
            <a:spLocks/>
          </p:cNvSpPr>
          <p:nvPr/>
        </p:nvSpPr>
        <p:spPr>
          <a:xfrm>
            <a:off x="8356796" y="66293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defPPr>
              <a:defRPr lang="ru-RU"/>
            </a:defPPr>
            <a:lvl1pPr marL="0" algn="r" defTabSz="914400" rtl="0" eaLnBrk="1" latinLnBrk="0" hangingPunct="1">
              <a:defRPr kumimoji="0" sz="1200" kern="1200">
                <a:solidFill>
                  <a:schemeClr val="tx1">
                    <a:tint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53EA42-BA89-4D45-B3D1-7EC11C308921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5044481" y="2974063"/>
            <a:ext cx="216024" cy="21602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2278146" y="2832069"/>
            <a:ext cx="2562675" cy="1355016"/>
          </a:xfrm>
          <a:prstGeom prst="ellipse">
            <a:avLst/>
          </a:prstGeom>
          <a:solidFill>
            <a:srgbClr val="FFD6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2823235" y="3121047"/>
            <a:ext cx="1472498" cy="777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9" name="Прямая со стрелкой 38"/>
          <p:cNvCxnSpPr/>
          <p:nvPr/>
        </p:nvCxnSpPr>
        <p:spPr>
          <a:xfrm flipH="1" flipV="1">
            <a:off x="5353911" y="5076481"/>
            <a:ext cx="1460605" cy="792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814516" y="5546288"/>
                <a:ext cx="23578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Family of constrained  </a:t>
                </a:r>
              </a:p>
              <a:p>
                <a:r>
                  <a:rPr lang="en-US" dirty="0" smtClean="0"/>
                  <a:t>Problems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516" y="5546288"/>
                <a:ext cx="235789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2326" t="-471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Прямая со стрелкой 41"/>
          <p:cNvCxnSpPr/>
          <p:nvPr/>
        </p:nvCxnSpPr>
        <p:spPr>
          <a:xfrm flipV="1">
            <a:off x="1259632" y="4068170"/>
            <a:ext cx="1263220" cy="15930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74668" y="5678319"/>
                <a:ext cx="23578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Family of constrained  </a:t>
                </a:r>
              </a:p>
              <a:p>
                <a:r>
                  <a:rPr lang="en-US" dirty="0" smtClean="0"/>
                  <a:t>Problems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68" y="5678319"/>
                <a:ext cx="235789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326" t="-4673" b="-130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1049397" y="1916832"/>
            <a:ext cx="6778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big problem: we do not know what penalty to use!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Only one way: incorporate prior knowledge…..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56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Assumptions for cold start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18872" indent="0">
                  <a:buNone/>
                </a:pPr>
                <a:r>
                  <a:rPr lang="en-US" b="1" dirty="0" smtClean="0">
                    <a:solidFill>
                      <a:schemeClr val="tx1"/>
                    </a:solidFill>
                  </a:rPr>
                  <a:t>Big assumption #1: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if </a:t>
                </a:r>
                <a:r>
                  <a:rPr lang="en-US" dirty="0">
                    <a:solidFill>
                      <a:schemeClr val="tx1"/>
                    </a:solidFill>
                  </a:rPr>
                  <a:t>we find </a:t>
                </a:r>
                <a14:m>
                  <m:oMath xmlns:m="http://schemas.openxmlformats.org/officeDocument/2006/math">
                    <m:groupChr>
                      <m:groupChrPr>
                        <m:chr m:val="⏞"/>
                        <m:pos m:val="top"/>
                        <m:vertJc m:val="bot"/>
                        <m:ctrlPr>
                          <a:rPr lang="ru-RU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groupChr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e>
                    </m:groupChr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</a:rPr>
                      <m:t>≈</m:t>
                    </m:r>
                    <m:sSup>
                      <m:sSupPr>
                        <m:ctrlPr>
                          <a:rPr lang="ru-RU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=&gt;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sparse </a:t>
                </a:r>
                <a:r>
                  <a:rPr lang="en-US" dirty="0">
                    <a:solidFill>
                      <a:schemeClr val="tx1"/>
                    </a:solidFill>
                  </a:rPr>
                  <a:t>is the same and is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small (sparse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contains a lot of zeros)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is target combination </a:t>
                </a:r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Big </a:t>
                </a:r>
                <a:r>
                  <a:rPr lang="en-US" b="1" dirty="0"/>
                  <a:t>assumption </a:t>
                </a:r>
                <a:r>
                  <a:rPr lang="en-US" b="1" dirty="0" smtClean="0"/>
                  <a:t>#2:</a:t>
                </a:r>
                <a:endParaRPr lang="en-US" b="1" dirty="0"/>
              </a:p>
              <a:p>
                <a:r>
                  <a:rPr lang="en-US" dirty="0" smtClean="0"/>
                  <a:t>Our target function can be approximated via sparse linear combination of base learners</a:t>
                </a:r>
              </a:p>
              <a:p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So</a:t>
                </a:r>
                <a:r>
                  <a:rPr lang="en-US" dirty="0" smtClean="0"/>
                  <a:t>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When </a:t>
                </a:r>
                <a:r>
                  <a:rPr lang="en-US" dirty="0">
                    <a:solidFill>
                      <a:schemeClr val="tx1"/>
                    </a:solidFill>
                  </a:rPr>
                  <a:t>we will be near optimal configuration of weights the </a:t>
                </a:r>
                <a:r>
                  <a:rPr lang="en-US" dirty="0" err="1">
                    <a:solidFill>
                      <a:schemeClr val="tx1"/>
                    </a:solidFill>
                  </a:rPr>
                  <a:t>sparcity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>
                    <a:solidFill>
                      <a:schemeClr val="tx1"/>
                    </a:solidFill>
                  </a:rPr>
                  <a:t>pattern</a:t>
                </a:r>
                <a:r>
                  <a:rPr lang="en-US" dirty="0">
                    <a:solidFill>
                      <a:schemeClr val="tx1"/>
                    </a:solidFill>
                  </a:rPr>
                  <a:t> will be the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same</a:t>
                </a:r>
              </a:p>
              <a:p>
                <a:r>
                  <a:rPr lang="en-US" dirty="0" smtClean="0"/>
                  <a:t>But we don’t know what is </a:t>
                </a:r>
                <a:r>
                  <a:rPr lang="en-US" dirty="0" err="1" smtClean="0"/>
                  <a:t>sparsity</a:t>
                </a:r>
                <a:r>
                  <a:rPr lang="en-US" dirty="0" smtClean="0"/>
                  <a:t> pattern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Dense solution is </a:t>
                </a:r>
                <a:r>
                  <a:rPr lang="en-US" dirty="0"/>
                  <a:t>definitely is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not the thing that we’re looking for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 t="-1318" r="-1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903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Why our assumptions are good?</a:t>
            </a:r>
            <a:endParaRPr lang="ru-RU" sz="3200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169593"/>
              </p:ext>
            </p:extLst>
          </p:nvPr>
        </p:nvGraphicFramePr>
        <p:xfrm>
          <a:off x="251520" y="2204864"/>
          <a:ext cx="8712968" cy="40324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2994"/>
                <a:gridCol w="1807047"/>
                <a:gridCol w="4742927"/>
              </a:tblGrid>
              <a:tr h="10896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Real </a:t>
                      </a:r>
                      <a:r>
                        <a:rPr lang="en-US" sz="1800" dirty="0" err="1">
                          <a:effectLst/>
                        </a:rPr>
                        <a:t>phenomen</a:t>
                      </a:r>
                      <a:r>
                        <a:rPr lang="en-US" sz="1800" dirty="0">
                          <a:effectLst/>
                        </a:rPr>
                        <a:t> as linear combination of our base learners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Predictor </a:t>
                      </a:r>
                      <a:r>
                        <a:rPr lang="en-US" sz="1800" dirty="0">
                          <a:effectLst/>
                        </a:rPr>
                        <a:t>as linear </a:t>
                      </a:r>
                      <a:r>
                        <a:rPr lang="en-US" sz="1800" dirty="0" smtClean="0">
                          <a:effectLst/>
                        </a:rPr>
                        <a:t>comb. </a:t>
                      </a:r>
                      <a:r>
                        <a:rPr lang="en-US" sz="1800" dirty="0">
                          <a:effectLst/>
                        </a:rPr>
                        <a:t>of base learners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Status of solution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57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Dense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Dense</a:t>
                      </a:r>
                      <a:endParaRPr lang="ru-RU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We loose. We can not handle arbitrarily infinite series of coefficients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4936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Sparse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Dense</a:t>
                      </a:r>
                      <a:endParaRPr lang="ru-RU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We loose. We can not handle arbitrarily infinite series of coefficients. We should try to understand and find real good base learner, but nobody knows what are they. 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67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Sparse</a:t>
                      </a:r>
                      <a:endParaRPr lang="ru-RU" sz="18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Sparse</a:t>
                      </a:r>
                      <a:endParaRPr lang="ru-RU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7030A0"/>
                          </a:solidFill>
                          <a:effectLst/>
                        </a:rPr>
                        <a:t>We win. We can handle it.</a:t>
                      </a:r>
                      <a:endParaRPr lang="ru-RU" sz="1800" dirty="0">
                        <a:solidFill>
                          <a:srgbClr val="7030A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5674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Dense</a:t>
                      </a:r>
                      <a:endParaRPr lang="ru-RU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Sparse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We loose. We’re building poor approximation.</a:t>
                      </a:r>
                      <a:endParaRPr lang="ru-RU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49</a:t>
            </a:fld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520" y="1648664"/>
            <a:ext cx="8712968" cy="40011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ore deep reason that </a:t>
            </a:r>
            <a:r>
              <a:rPr kumimoji="0" lang="en-US" sz="20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If our</a:t>
            </a:r>
            <a:r>
              <a:rPr kumimoji="0" lang="en-US" sz="2000" b="0" i="0" u="sng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en-US" sz="2000" u="sng" dirty="0" smtClean="0"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assumption is</a:t>
            </a:r>
            <a:r>
              <a:rPr kumimoji="0" lang="en-US" sz="20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not true – the we will still loose.</a:t>
            </a:r>
            <a:endParaRPr kumimoji="0" lang="ru-RU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87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48473"/>
            <a:ext cx="8579296" cy="1296144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CART Decision Tree for </a:t>
            </a:r>
            <a:r>
              <a:rPr lang="en-US" sz="3200" dirty="0" smtClean="0"/>
              <a:t>regression. Split.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:r>
                  <a:rPr lang="en-US" sz="2000" dirty="0" smtClean="0"/>
                  <a:t>In each iteration of refinement we </a:t>
                </a:r>
                <a:r>
                  <a:rPr lang="en-US" sz="2000" dirty="0"/>
                  <a:t>find split which maximize the following </a:t>
                </a:r>
                <a:r>
                  <a:rPr lang="en-US" sz="2000" dirty="0" smtClean="0"/>
                  <a:t>objective:</a:t>
                </a:r>
                <a:endParaRPr lang="en-US" sz="2000" dirty="0"/>
              </a:p>
              <a:p>
                <a:pPr marL="118872" indent="0">
                  <a:buNone/>
                </a:pPr>
                <a:endParaRPr lang="en-US" sz="2000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𝑚𝑎𝑥</m:t>
                    </m:r>
                    <m:r>
                      <a:rPr lang="en-US" sz="2000" i="1">
                        <a:latin typeface="Cambria Math"/>
                      </a:rPr>
                      <m:t>. </m:t>
                    </m:r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</m:oMath>
                </a14:m>
                <a:r>
                  <a:rPr lang="en-US" sz="2000" i="1" dirty="0"/>
                  <a:t> </a:t>
                </a:r>
                <a:endParaRPr lang="en-US" sz="2000" i="1" dirty="0" smtClean="0"/>
              </a:p>
              <a:p>
                <a:pPr marL="118872" indent="0">
                  <a:buNone/>
                </a:pPr>
                <a:endParaRPr lang="en-US" sz="2000" i="1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d>
                          <m:d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𝑏𝑒𝑓𝑜𝑟𝑒</m:t>
                                                    </m:r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𝑠𝑝𝑙𝑖𝑡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sup/>
                            </m:sSup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d>
                          <m:d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𝑎𝑓𝑡𝑒𝑟</m:t>
                                                    </m:r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𝑠𝑝𝑙𝑖𝑡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sup/>
                            </m:sSup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118872" indent="0">
                  <a:buNone/>
                </a:pPr>
                <a:endParaRPr lang="en-US" sz="2000" dirty="0" smtClean="0"/>
              </a:p>
              <a:p>
                <a:pPr marL="118872" indent="0">
                  <a:buNone/>
                </a:pPr>
                <a:r>
                  <a:rPr lang="en-US" sz="2000" i="1" dirty="0" smtClean="0"/>
                  <a:t>(Implicit constraint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  <m:r>
                      <a:rPr lang="en-US" sz="20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000" i="1" dirty="0" smtClean="0"/>
                  <a:t>)</a:t>
                </a:r>
              </a:p>
              <a:p>
                <a:pPr marL="118872" indent="0">
                  <a:buNone/>
                </a:pPr>
                <a:endParaRPr lang="en-US" sz="2000" i="1" dirty="0" smtClean="0"/>
              </a:p>
              <a:p>
                <a:pPr marL="118872" indent="0">
                  <a:buNone/>
                </a:pPr>
                <a:r>
                  <a:rPr lang="en-US" sz="2000" dirty="0" smtClean="0"/>
                  <a:t>It will give us maximum decrease (via greedy step) for</a:t>
                </a:r>
              </a:p>
              <a:p>
                <a:pPr marL="118872" indent="0">
                  <a:buNone/>
                </a:pPr>
                <a:r>
                  <a:rPr lang="en-US" sz="2000" dirty="0" smtClean="0"/>
                  <a:t>Evaluated as: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</m:acc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∏"/>
                                            <m:limLoc m:val="undOvr"/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16"/>
                                              </m:rPr>
                                              <a:rPr lang="en-US" sz="2000" b="0" i="1" smtClean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  <m:sup/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𝜖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𝑆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  <m:r>
                                                      <a:rPr lang="en-US" sz="2000" b="0" i="1" smtClean="0">
                                                        <a:latin typeface="Cambria Math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 smtClean="0"/>
                  <a:t> </a:t>
                </a:r>
              </a:p>
              <a:p>
                <a:pPr marL="118872" indent="0">
                  <a:buNone/>
                </a:pPr>
                <a:endParaRPr lang="en-US" sz="2000" dirty="0"/>
              </a:p>
              <a:p>
                <a:pPr marL="118872" indent="0">
                  <a:buNone/>
                </a:pPr>
                <a:endParaRPr lang="en-US" sz="2000" dirty="0" smtClean="0"/>
              </a:p>
              <a:p>
                <a:pPr marL="118872" indent="0">
                  <a:buNone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584587"/>
                  </p:ext>
                </p:extLst>
              </p:nvPr>
            </p:nvGraphicFramePr>
            <p:xfrm>
              <a:off x="539552" y="6165304"/>
              <a:ext cx="7488832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88832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And if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/>
                                </a:rPr>
                                <m:t>𝑖𝑚𝑝𝑟𝑜𝑣𝑒</m:t>
                              </m:r>
                              <m:r>
                                <a:rPr lang="en-US" sz="18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b="1" i="1" smtClean="0">
                                  <a:latin typeface="Cambria Math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dirty="0" smtClean="0"/>
                            <a:t> it will just stops algorithm due to it’s limitations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6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584587"/>
                  </p:ext>
                </p:extLst>
              </p:nvPr>
            </p:nvGraphicFramePr>
            <p:xfrm>
              <a:off x="539552" y="6165304"/>
              <a:ext cx="7488832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8883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81" t="-8197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Why our assumptions are good?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dirty="0" smtClean="0"/>
              <a:t>I </a:t>
            </a:r>
            <a:r>
              <a:rPr lang="en-US" dirty="0"/>
              <a:t>heard (from Stephen Boyd </a:t>
            </a:r>
            <a:r>
              <a:rPr lang="en-US" dirty="0" smtClean="0"/>
              <a:t>lectures near ~2017) </a:t>
            </a:r>
            <a:r>
              <a:rPr lang="en-US" dirty="0"/>
              <a:t>that Modern Signal Processing (after 90-th) assume that signal in the nature are sparse in some specific basis. The goal to find this good basis. 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smtClean="0"/>
              <a:t>So </a:t>
            </a:r>
            <a:r>
              <a:rPr lang="en-US" dirty="0"/>
              <a:t>such strategy has </a:t>
            </a:r>
            <a:r>
              <a:rPr lang="en-US" u="sng" dirty="0"/>
              <a:t>interconnection with signal processing</a:t>
            </a:r>
            <a:r>
              <a:rPr lang="en-US" dirty="0"/>
              <a:t>. 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smtClean="0"/>
              <a:t>Also </a:t>
            </a:r>
            <a:r>
              <a:rPr lang="en-US" dirty="0"/>
              <a:t>basis pursuit strategy from statistics and math optimization is very similar concept. </a:t>
            </a:r>
            <a:endParaRPr lang="ru-RU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We </a:t>
            </a:r>
            <a:r>
              <a:rPr lang="en-US" dirty="0"/>
              <a:t>as humans have no instrument to handle infinite series, excluding series with specific repeating pattern or series given by some recurrent formulas. </a:t>
            </a:r>
            <a:endParaRPr lang="ru-RU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So </a:t>
            </a:r>
            <a:r>
              <a:rPr lang="en-US" dirty="0"/>
              <a:t>sparse is something that we can handle and trees is </a:t>
            </a:r>
            <a:r>
              <a:rPr lang="en-US" i="1" dirty="0"/>
              <a:t>rather general weak learner</a:t>
            </a:r>
            <a:r>
              <a:rPr lang="en-US" dirty="0"/>
              <a:t> so </a:t>
            </a:r>
            <a:r>
              <a:rPr lang="en-US" u="sng" dirty="0"/>
              <a:t>it’s all seems </a:t>
            </a:r>
            <a:r>
              <a:rPr lang="en-US" u="sng" dirty="0" smtClean="0"/>
              <a:t>be </a:t>
            </a:r>
            <a:r>
              <a:rPr lang="en-US" u="sng" dirty="0"/>
              <a:t>a good idea</a:t>
            </a:r>
            <a:r>
              <a:rPr lang="en-US" dirty="0"/>
              <a:t>.</a:t>
            </a:r>
            <a:endParaRPr lang="ru-RU" dirty="0"/>
          </a:p>
          <a:p>
            <a:pPr marL="118872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247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Boosting. Penalties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Penalites which produce sparse solution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need to choose a penalty which produce sparse solution</a:t>
                </a:r>
              </a:p>
              <a:p>
                <a:endParaRPr lang="en-US" dirty="0"/>
              </a:p>
              <a:p>
                <a:r>
                  <a:rPr lang="en-US" dirty="0" smtClean="0"/>
                  <a:t>But we don’t know sparse pattern</a:t>
                </a:r>
              </a:p>
              <a:p>
                <a:endParaRPr lang="en-US" dirty="0"/>
              </a:p>
              <a:p>
                <a:r>
                  <a:rPr lang="en-US" dirty="0" smtClean="0"/>
                  <a:t>We handle it in approximate way:</a:t>
                </a:r>
              </a:p>
              <a:p>
                <a:pPr lvl="1"/>
                <a:r>
                  <a:rPr lang="en-US" dirty="0" smtClean="0"/>
                  <a:t>We can try to select from several function family</a:t>
                </a:r>
              </a:p>
              <a:p>
                <a:pPr lvl="1"/>
                <a:r>
                  <a:rPr lang="en-US" dirty="0" smtClean="0"/>
                  <a:t>Each such function </a:t>
                </a:r>
                <a:r>
                  <a:rPr lang="en-US" dirty="0" err="1" smtClean="0"/>
                  <a:t>famity</a:t>
                </a:r>
                <a:r>
                  <a:rPr lang="en-US" dirty="0" smtClean="0"/>
                  <a:t> should have a parameter which regulates </a:t>
                </a:r>
                <a:r>
                  <a:rPr lang="en-US" dirty="0" err="1" smtClean="0"/>
                  <a:t>sparsity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3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858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Penalties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b="1" i="1">
                          <a:latin typeface="Cambria Math"/>
                        </a:rPr>
                        <m:t>𝜆</m:t>
                      </m:r>
                      <m:r>
                        <a:rPr lang="en-US" i="1">
                          <a:latin typeface="Cambria Math"/>
                        </a:rPr>
                        <m:t>)=</m:t>
                      </m:r>
                      <m:r>
                        <a:rPr lang="en-US" i="1">
                          <a:latin typeface="Cambria Math"/>
                        </a:rPr>
                        <m:t>𝑎𝑟𝑔</m:t>
                      </m:r>
                      <m:r>
                        <a:rPr lang="en-US" b="1" i="1">
                          <a:latin typeface="Cambria Math"/>
                        </a:rPr>
                        <m:t>𝑚𝑖𝑛</m:t>
                      </m:r>
                      <m:d>
                        <m:dPr>
                          <m:ctrlPr>
                            <a:rPr lang="ru-RU" b="1" i="1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ru-RU" b="1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ru-RU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acc>
                          <m:r>
                            <a:rPr lang="en-US" b="1" i="1">
                              <a:latin typeface="Cambria Math"/>
                            </a:rPr>
                            <m:t>+</m:t>
                          </m:r>
                          <m:r>
                            <a:rPr lang="en-US" b="1" i="1">
                              <a:latin typeface="Cambria Math"/>
                            </a:rPr>
                            <m:t>𝜆</m:t>
                          </m:r>
                          <m:d>
                            <m:dPr>
                              <m:ctrlPr>
                                <a:rPr lang="ru-RU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𝛾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bridges dense to sparse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Form of </a:t>
                </a:r>
                <a:r>
                  <a:rPr lang="en-US" dirty="0" err="1" smtClean="0"/>
                  <a:t>sparsity</a:t>
                </a:r>
                <a:r>
                  <a:rPr lang="en-US" dirty="0" smtClean="0"/>
                  <a:t> is encoded in form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Now we roughly do parameter selection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𝜆</m:t>
                    </m:r>
                    <m:r>
                      <a:rPr lang="en-US" b="1" i="1" smtClean="0"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via cross-validation. </a:t>
                </a:r>
              </a:p>
              <a:p>
                <a:pPr marL="11887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539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Possible penalties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438912" lvl="1" indent="-32004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r>
                  <a:rPr lang="en-US" sz="1500" b="1" dirty="0" smtClean="0"/>
                  <a:t>Power </a:t>
                </a:r>
                <a:r>
                  <a:rPr lang="en-US" sz="1500" b="1" dirty="0"/>
                  <a:t>family for penalty (PF</a:t>
                </a:r>
                <a:r>
                  <a:rPr lang="en-US" sz="1500" b="1" dirty="0" smtClean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/>
                          </a:rPr>
                          <m:t>𝛾</m:t>
                        </m:r>
                      </m:sub>
                    </m:sSub>
                    <m:d>
                      <m:dPr>
                        <m:ctrlPr>
                          <a:rPr lang="ru-RU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sz="15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ru-RU" sz="15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ru-RU" sz="15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ru-RU" sz="15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5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5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500" i="1">
                                <a:latin typeface="Cambria Math"/>
                              </a:rPr>
                              <m:t>𝛾</m:t>
                            </m:r>
                          </m:sup>
                        </m:sSup>
                      </m:e>
                    </m:nary>
                    <m:r>
                      <a:rPr lang="en-US" sz="1500" i="1">
                        <a:latin typeface="Cambria Math"/>
                      </a:rPr>
                      <m:t>,</m:t>
                    </m:r>
                    <m:r>
                      <a:rPr lang="en-US" sz="1500" i="1">
                        <a:latin typeface="Cambria Math"/>
                      </a:rPr>
                      <m:t>𝛾𝜖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sz="1500" dirty="0" smtClean="0"/>
                  <a:t>. </a:t>
                </a:r>
                <a:r>
                  <a:rPr lang="en-US" sz="1500" dirty="0"/>
                  <a:t>When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𝛾</m:t>
                    </m:r>
                    <m:r>
                      <a:rPr lang="en-US" sz="1500" i="1">
                        <a:latin typeface="Cambria Math"/>
                      </a:rPr>
                      <m:t>≥1</m:t>
                    </m:r>
                  </m:oMath>
                </a14:m>
                <a:r>
                  <a:rPr lang="en-US" sz="1500" dirty="0"/>
                  <a:t> – penalty is convex </a:t>
                </a:r>
                <a:r>
                  <a:rPr lang="en-US" sz="1500" dirty="0" smtClean="0"/>
                  <a:t>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𝛾</m:t>
                    </m:r>
                    <m:r>
                      <a:rPr lang="en-US" sz="1500" i="1">
                        <a:latin typeface="Cambria Math"/>
                      </a:rPr>
                      <m:t>=2</m:t>
                    </m:r>
                  </m:oMath>
                </a14:m>
                <a:r>
                  <a:rPr lang="en-US" sz="1500" dirty="0"/>
                  <a:t> </a:t>
                </a:r>
                <a:r>
                  <a:rPr lang="en-US" sz="1500" dirty="0" smtClean="0"/>
                  <a:t>Ridge-regression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𝛾</m:t>
                    </m:r>
                    <m:r>
                      <a:rPr lang="en-US" sz="1500" i="1">
                        <a:latin typeface="Cambria Math"/>
                      </a:rPr>
                      <m:t>=1</m:t>
                    </m:r>
                  </m:oMath>
                </a14:m>
                <a:r>
                  <a:rPr lang="en-US" sz="1500" dirty="0"/>
                  <a:t> </a:t>
                </a:r>
                <a:r>
                  <a:rPr lang="en-US" sz="1500" dirty="0" smtClean="0"/>
                  <a:t>Lasso-regression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𝛾</m:t>
                    </m:r>
                    <m:r>
                      <a:rPr lang="en-US" sz="15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500" dirty="0"/>
                  <a:t> all subset </a:t>
                </a:r>
                <a:r>
                  <a:rPr lang="en-US" sz="1500" dirty="0" smtClean="0"/>
                  <a:t>selection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5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1500" b="0" i="1" smtClean="0">
                            <a:latin typeface="Cambria Math"/>
                          </a:rPr>
                          <m:t>0</m:t>
                        </m:r>
                      </m:sup>
                    </m:sSup>
                    <m:r>
                      <a:rPr lang="en-US" sz="1500" b="0" i="1" smtClean="0">
                        <a:latin typeface="Cambria Math"/>
                      </a:rPr>
                      <m:t>=0</m:t>
                    </m:r>
                    <m:r>
                      <a:rPr lang="en-US" sz="1500" b="0" i="1" smtClean="0">
                        <a:latin typeface="Cambria Math"/>
                        <a:ea typeface="Cambria Math"/>
                      </a:rPr>
                      <m:t>⟺</m:t>
                    </m:r>
                    <m:r>
                      <a:rPr lang="en-US" sz="1500" b="0" i="1" smtClean="0">
                        <a:latin typeface="Cambria Math"/>
                      </a:rPr>
                      <m:t> </m:t>
                    </m:r>
                    <m:r>
                      <a:rPr lang="en-US" sz="1500" b="0" i="1" smtClean="0">
                        <a:latin typeface="Cambria Math"/>
                      </a:rPr>
                      <m:t>𝑎</m:t>
                    </m:r>
                    <m:r>
                      <a:rPr lang="en-US" sz="15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1500" dirty="0" smtClean="0"/>
                  <a:t>)</a:t>
                </a:r>
              </a:p>
              <a:p>
                <a:pPr marL="457200" lvl="1" indent="0">
                  <a:buNone/>
                </a:pPr>
                <a:endParaRPr lang="ru-RU" sz="1500" b="1" dirty="0"/>
              </a:p>
              <a:p>
                <a:r>
                  <a:rPr lang="en-US" sz="1500" b="1" dirty="0" smtClean="0"/>
                  <a:t>Elastic </a:t>
                </a:r>
                <a:r>
                  <a:rPr lang="en-US" sz="1500" b="1" dirty="0"/>
                  <a:t>Net (</a:t>
                </a:r>
                <a:r>
                  <a:rPr lang="en-US" sz="1500" b="1" dirty="0" err="1"/>
                  <a:t>Zou</a:t>
                </a:r>
                <a:r>
                  <a:rPr lang="en-US" sz="1500" b="1" dirty="0"/>
                  <a:t> and Hastie, 2005) </a:t>
                </a:r>
                <a:endParaRPr lang="en-US" sz="1500" b="1" dirty="0" smtClean="0"/>
              </a:p>
              <a:p>
                <a:pPr marL="118872" indent="0">
                  <a:buNone/>
                </a:pPr>
                <a:r>
                  <a:rPr lang="en-US" sz="1500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ru-RU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sz="15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ru-RU" sz="15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ru-RU" sz="15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/>
                              </a:rPr>
                              <m:t>𝛽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ru-RU" sz="15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15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500" i="1">
                                <a:latin typeface="Cambria Math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5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f>
                          <m:fPr>
                            <m:ctrlPr>
                              <a:rPr lang="ru-RU" sz="15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15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sz="1500" i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ru-RU" sz="15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500" i="1">
                                <a:latin typeface="Cambria Math"/>
                              </a:rPr>
                              <m:t>2−</m:t>
                            </m:r>
                            <m:r>
                              <a:rPr lang="en-US" sz="1500" i="1">
                                <a:latin typeface="Cambria Math"/>
                              </a:rPr>
                              <m:t>𝛽</m:t>
                            </m:r>
                          </m:e>
                        </m:d>
                        <m:r>
                          <a:rPr lang="en-US" sz="15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ru-RU" sz="15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5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1500" i="1">
                            <a:latin typeface="Cambria Math"/>
                          </a:rPr>
                          <m:t>|</m:t>
                        </m:r>
                      </m:e>
                    </m:nary>
                    <m:r>
                      <a:rPr lang="en-US" sz="1500" i="1">
                        <a:latin typeface="Cambria Math"/>
                      </a:rPr>
                      <m:t>,</m:t>
                    </m:r>
                    <m:r>
                      <a:rPr lang="en-US" sz="1500" i="1">
                        <a:latin typeface="Cambria Math"/>
                      </a:rPr>
                      <m:t>𝛽𝜖</m:t>
                    </m:r>
                    <m:r>
                      <a:rPr lang="en-US" sz="1500" i="1">
                        <a:latin typeface="Cambria Math"/>
                      </a:rPr>
                      <m:t>[1,2]</m:t>
                    </m:r>
                  </m:oMath>
                </a14:m>
                <a:r>
                  <a:rPr lang="en-US" sz="1500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𝛽</m:t>
                    </m:r>
                    <m:r>
                      <a:rPr lang="en-US" sz="15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sz="1500" dirty="0" smtClean="0"/>
                  <a:t> is Lasso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𝛽</m:t>
                    </m:r>
                    <m:r>
                      <a:rPr lang="en-US" sz="1500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sz="1500" dirty="0" smtClean="0"/>
                  <a:t> is Ridge</a:t>
                </a:r>
              </a:p>
              <a:p>
                <a:pPr marL="457200" lvl="1" indent="0">
                  <a:buNone/>
                </a:pPr>
                <a:endParaRPr lang="en-US" sz="1500" dirty="0" smtClean="0"/>
              </a:p>
              <a:p>
                <a:r>
                  <a:rPr lang="en-US" sz="1500" b="1" dirty="0" smtClean="0"/>
                  <a:t>Generalized </a:t>
                </a:r>
                <a:r>
                  <a:rPr lang="en-US" sz="1500" b="1" dirty="0"/>
                  <a:t>Elastic Net (EN</a:t>
                </a:r>
                <a:r>
                  <a:rPr lang="en-US" sz="1500" b="1" dirty="0" smtClean="0"/>
                  <a:t>) (</a:t>
                </a:r>
                <a:r>
                  <a:rPr lang="en-US" sz="1500" dirty="0" err="1" smtClean="0"/>
                  <a:t>J.Friedman</a:t>
                </a:r>
                <a:r>
                  <a:rPr lang="en-US" sz="1500" dirty="0" smtClean="0"/>
                  <a:t> </a:t>
                </a:r>
                <a:r>
                  <a:rPr lang="en-US" sz="1500" dirty="0"/>
                  <a:t>mentioned that there is the following </a:t>
                </a:r>
                <a:r>
                  <a:rPr lang="en-US" sz="1500" dirty="0" smtClean="0"/>
                  <a:t>generalization)</a:t>
                </a:r>
                <a:endParaRPr lang="en-US" sz="1500" dirty="0"/>
              </a:p>
              <a:p>
                <a:pPr marL="118872" indent="0">
                  <a:buNone/>
                </a:pPr>
                <a:r>
                  <a:rPr lang="en-US" sz="1500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ru-RU" sz="1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sz="15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ru-RU" sz="15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ru-RU" sz="15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sz="1500" i="1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ru-RU" sz="15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500" i="1">
                                        <a:latin typeface="Cambria Math"/>
                                      </a:rPr>
                                      <m:t>1−</m:t>
                                    </m:r>
                                    <m:r>
                                      <a:rPr lang="en-US" sz="1500" i="1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5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5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i="1">
                                            <a:latin typeface="Cambria Math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5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5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1500" i="1">
                                    <a:latin typeface="Cambria Math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sz="1500" i="1">
                        <a:latin typeface="Cambria Math"/>
                      </a:rPr>
                      <m:t>,</m:t>
                    </m:r>
                    <m:r>
                      <a:rPr lang="en-US" sz="1500" i="1">
                        <a:latin typeface="Cambria Math"/>
                      </a:rPr>
                      <m:t>𝛽𝜖</m:t>
                    </m:r>
                    <m:r>
                      <a:rPr lang="en-US" sz="1500" i="1">
                        <a:latin typeface="Cambria Math"/>
                      </a:rPr>
                      <m:t>[0,1)</m:t>
                    </m:r>
                  </m:oMath>
                </a14:m>
                <a:r>
                  <a:rPr lang="en-US" sz="1500" dirty="0" smtClean="0"/>
                  <a:t> </a:t>
                </a:r>
                <a:r>
                  <a:rPr lang="en-US" sz="1500" b="1" dirty="0" smtClean="0"/>
                  <a:t>non-convex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𝛽</m:t>
                    </m:r>
                    <m:r>
                      <a:rPr lang="en-US" sz="15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500" dirty="0"/>
                  <a:t> is </a:t>
                </a:r>
                <a:r>
                  <a:rPr lang="en-US" sz="1500" dirty="0" smtClean="0"/>
                  <a:t>subset selection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>
                        <a:latin typeface="Cambria Math"/>
                      </a:rPr>
                      <m:t>𝛽</m:t>
                    </m:r>
                    <m:r>
                      <a:rPr lang="en-US" sz="1500" b="0" i="1" smtClean="0">
                        <a:latin typeface="Cambria Math"/>
                      </a:rPr>
                      <m:t>→1(</m:t>
                    </m:r>
                    <m:r>
                      <a:rPr lang="en-US" sz="1500" b="0" i="1" smtClean="0">
                        <a:latin typeface="Cambria Math"/>
                      </a:rPr>
                      <m:t>𝑓𝑟𝑜𝑚</m:t>
                    </m:r>
                    <m:r>
                      <a:rPr lang="en-US" sz="1500" b="0" i="1" smtClean="0">
                        <a:latin typeface="Cambria Math"/>
                      </a:rPr>
                      <m:t> </m:t>
                    </m:r>
                    <m:r>
                      <a:rPr lang="en-US" sz="1500" b="0" i="1" smtClean="0">
                        <a:latin typeface="Cambria Math"/>
                      </a:rPr>
                      <m:t>𝑡h𝑒</m:t>
                    </m:r>
                    <m:r>
                      <a:rPr lang="en-US" sz="1500" b="0" i="1" smtClean="0">
                        <a:latin typeface="Cambria Math"/>
                      </a:rPr>
                      <m:t> </m:t>
                    </m:r>
                    <m:r>
                      <a:rPr lang="en-US" sz="1500" b="0" i="1" smtClean="0">
                        <a:latin typeface="Cambria Math"/>
                      </a:rPr>
                      <m:t>𝑙𝑒𝑓𝑡</m:t>
                    </m:r>
                    <m:r>
                      <a:rPr lang="en-US" sz="15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1500" dirty="0"/>
                  <a:t> is </a:t>
                </a:r>
                <a:r>
                  <a:rPr lang="en-US" sz="1500" dirty="0" smtClean="0"/>
                  <a:t>Lasso  (because </a:t>
                </a:r>
                <a:r>
                  <a:rPr lang="en-US" sz="1500" dirty="0" err="1" smtClean="0"/>
                  <a:t>ln</a:t>
                </a:r>
                <a:r>
                  <a:rPr lang="en-US" sz="1500" dirty="0" smtClean="0"/>
                  <a:t>(1+x)~x)</a:t>
                </a:r>
              </a:p>
              <a:p>
                <a:pPr marL="457200" lvl="1" indent="0">
                  <a:buNone/>
                </a:pPr>
                <a:r>
                  <a:rPr lang="en-US" sz="1600" dirty="0" smtClean="0"/>
                  <a:t>p.s. I </a:t>
                </a:r>
                <a:r>
                  <a:rPr lang="en-US" sz="1600" dirty="0"/>
                  <a:t>also saw a fun moment with </a:t>
                </a:r>
                <a:r>
                  <a:rPr lang="en-US" sz="1600" dirty="0" err="1" smtClean="0"/>
                  <a:t>S.Boyd</a:t>
                </a:r>
                <a:r>
                  <a:rPr lang="en-US" sz="16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1600" dirty="0" smtClean="0"/>
                  <a:t>(</a:t>
                </a:r>
                <a:r>
                  <a:rPr lang="en-US" sz="1600" dirty="0"/>
                  <a:t>EE364b, L15 </a:t>
                </a:r>
                <a:r>
                  <a:rPr lang="en-US" sz="1600" dirty="0">
                    <a:hlinkClick r:id="rId2"/>
                  </a:rPr>
                  <a:t>https://youtu.be/DsXzUU691ts?t=2280</a:t>
                </a:r>
                <a:r>
                  <a:rPr lang="en-US" sz="1600" dirty="0"/>
                  <a:t> “Stephen, what are you doing</a:t>
                </a:r>
                <a:r>
                  <a:rPr lang="en-US" sz="1600" dirty="0" smtClean="0"/>
                  <a:t>?”)</a:t>
                </a:r>
                <a:endParaRPr lang="en-US" sz="1600" dirty="0"/>
              </a:p>
              <a:p>
                <a:pPr lvl="1"/>
                <a:endParaRPr lang="en-US" sz="1500" dirty="0" smtClean="0"/>
              </a:p>
              <a:p>
                <a:pPr marL="457200" lvl="1" indent="0">
                  <a:buNone/>
                </a:pPr>
                <a:endParaRPr lang="en-US" sz="1500" dirty="0"/>
              </a:p>
              <a:p>
                <a:pPr marL="457200" lvl="1" indent="0">
                  <a:buNone/>
                </a:pPr>
                <a:endParaRPr lang="en-US" sz="1500" dirty="0" smtClean="0"/>
              </a:p>
              <a:p>
                <a:pPr marL="118872" indent="0">
                  <a:buNone/>
                </a:pPr>
                <a:endParaRPr lang="ru-RU" sz="1500" dirty="0"/>
              </a:p>
              <a:p>
                <a:pPr marL="118872" indent="0">
                  <a:buNone/>
                </a:pPr>
                <a:endParaRPr lang="ru-RU" sz="15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665" b="-14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478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Penalties compare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Point </a:t>
                </a:r>
                <a:r>
                  <a:rPr lang="en-US" b="1" dirty="0" smtClean="0"/>
                  <a:t>0</a:t>
                </a:r>
                <a:r>
                  <a:rPr lang="en-US" dirty="0" smtClean="0"/>
                  <a:t> is in very important point because it’s  place where the </a:t>
                </a:r>
                <a:r>
                  <a:rPr lang="en-US" dirty="0" err="1" smtClean="0"/>
                  <a:t>sensivity</a:t>
                </a:r>
                <a:r>
                  <a:rPr lang="en-US" dirty="0" smtClean="0"/>
                  <a:t> of forcing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to zero is encoded.</a:t>
                </a:r>
              </a:p>
              <a:p>
                <a:pPr lvl="0"/>
                <a:r>
                  <a:rPr lang="en-US" dirty="0"/>
                  <a:t>For PF convex members (</a:t>
                </a:r>
                <a:r>
                  <a:rPr lang="en-US" b="1" dirty="0"/>
                  <a:t>except Lasso</a:t>
                </a:r>
                <a:r>
                  <a:rPr lang="en-US" dirty="0"/>
                  <a:t>) they have </a:t>
                </a:r>
                <a:r>
                  <a:rPr lang="en-US" b="1" dirty="0"/>
                  <a:t>0</a:t>
                </a:r>
                <a:r>
                  <a:rPr lang="en-US" dirty="0"/>
                  <a:t> derivative in </a:t>
                </a:r>
                <a:r>
                  <a:rPr lang="en-US" dirty="0" smtClean="0"/>
                  <a:t>a=0</a:t>
                </a:r>
              </a:p>
              <a:p>
                <a:pPr lvl="0"/>
                <a:endParaRPr lang="en-US" dirty="0" smtClean="0"/>
              </a:p>
              <a:p>
                <a:pPr lvl="0"/>
                <a:r>
                  <a:rPr lang="en-US" dirty="0"/>
                  <a:t>For PF non-convex members they have infinite derivative in </a:t>
                </a:r>
                <a:r>
                  <a:rPr lang="en-US" dirty="0" smtClean="0"/>
                  <a:t>a=0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EN exclude extreme cases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𝛽</m:t>
                    </m:r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𝛽</m:t>
                    </m:r>
                    <m:r>
                      <a:rPr lang="en-US" i="1">
                        <a:latin typeface="Cambria Math"/>
                      </a:rPr>
                      <m:t>=2</m:t>
                    </m:r>
                  </m:oMath>
                </a14:m>
                <a:r>
                  <a:rPr lang="en-US" dirty="0"/>
                  <a:t> members have finite derivative in a=0</a:t>
                </a:r>
                <a:endParaRPr lang="ru-RU" dirty="0"/>
              </a:p>
              <a:p>
                <a:pPr marL="118872" lvl="0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And it’s all very important to force something a=0</a:t>
                </a:r>
              </a:p>
              <a:p>
                <a:pPr lvl="0"/>
                <a:r>
                  <a:rPr lang="en-US" dirty="0" smtClean="0"/>
                  <a:t>Infinite </a:t>
                </a:r>
                <a:r>
                  <a:rPr lang="en-US" dirty="0"/>
                  <a:t>derivative </a:t>
                </a:r>
                <a:r>
                  <a:rPr lang="en-US" dirty="0" smtClean="0"/>
                  <a:t>- we </a:t>
                </a:r>
                <a:r>
                  <a:rPr lang="en-US" dirty="0"/>
                  <a:t>can not handle </a:t>
                </a:r>
                <a:r>
                  <a:rPr lang="en-US" dirty="0" smtClean="0"/>
                  <a:t>it with our (usual) computation model in computer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“</a:t>
                </a:r>
                <a:r>
                  <a:rPr lang="en-US" dirty="0"/>
                  <a:t>0” derivative is useless. </a:t>
                </a:r>
                <a:r>
                  <a:rPr lang="en-US" dirty="0" smtClean="0"/>
                  <a:t>At least because: </a:t>
                </a:r>
                <a:r>
                  <a:rPr lang="en-US" i="1" dirty="0" smtClean="0"/>
                  <a:t>when </a:t>
                </a:r>
                <a:r>
                  <a:rPr lang="en-US" i="1" dirty="0"/>
                  <a:t>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will go slightly out of zero it will not penalized</a:t>
                </a:r>
                <a:endParaRPr lang="ru-RU" i="1" dirty="0"/>
              </a:p>
              <a:p>
                <a:pPr marL="118872" lvl="0" indent="0">
                  <a:buNone/>
                </a:pPr>
                <a:endParaRPr lang="ru-RU" dirty="0"/>
              </a:p>
              <a:p>
                <a:endParaRPr lang="en-US" dirty="0"/>
              </a:p>
              <a:p>
                <a:pPr marL="118872" lvl="0" indent="0">
                  <a:buNone/>
                </a:pPr>
                <a:r>
                  <a:rPr lang="en-US" dirty="0" smtClean="0"/>
                  <a:t> </a:t>
                </a:r>
                <a:endParaRPr lang="ru-RU" dirty="0"/>
              </a:p>
              <a:p>
                <a:endParaRPr lang="en-US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286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Boosting. Strategy so far.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118872" indent="0">
                  <a:lnSpc>
                    <a:spcPct val="115000"/>
                  </a:lnSpc>
                  <a:buNone/>
                </a:pPr>
                <a:r>
                  <a:rPr lang="en-US" b="1" dirty="0" smtClean="0"/>
                  <a:t>General strategy so far:</a:t>
                </a:r>
              </a:p>
              <a:p>
                <a:pPr marL="118872" indent="0">
                  <a:lnSpc>
                    <a:spcPct val="115000"/>
                  </a:lnSpc>
                  <a:buNone/>
                </a:pPr>
                <a:r>
                  <a:rPr lang="en-US" dirty="0" smtClean="0"/>
                  <a:t>For each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(</m:t>
                    </m:r>
                    <m:r>
                      <a:rPr lang="en-US">
                        <a:latin typeface="Cambria Math"/>
                      </a:rPr>
                      <m:t>𝛽</m:t>
                    </m:r>
                    <m:r>
                      <a:rPr lang="en-US" b="0" i="0" smtClean="0">
                        <a:latin typeface="Cambria Math"/>
                      </a:rPr>
                      <m:t>,</m:t>
                    </m:r>
                    <m:r>
                      <a:rPr lang="en-US">
                        <a:latin typeface="Cambria Math"/>
                      </a:rPr>
                      <m:t>𝜆</m:t>
                    </m:r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118872" indent="0">
                  <a:lnSpc>
                    <a:spcPct val="115000"/>
                  </a:lnSpc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0≤</m:t>
                    </m:r>
                    <m:r>
                      <a:rPr lang="en-US">
                        <a:latin typeface="Cambria Math"/>
                      </a:rPr>
                      <m:t>𝜆</m:t>
                    </m:r>
                    <m:r>
                      <a:rPr lang="en-US">
                        <a:latin typeface="Cambria Math"/>
                      </a:rPr>
                      <m:t>≤+∞</m:t>
                    </m:r>
                  </m:oMath>
                </a14:m>
                <a:r>
                  <a:rPr lang="en-US" dirty="0"/>
                  <a:t>  </a:t>
                </a:r>
                <a:endParaRPr lang="ru-RU" dirty="0"/>
              </a:p>
              <a:p>
                <a:pPr marL="118872" indent="0">
                  <a:lnSpc>
                    <a:spcPct val="115000"/>
                  </a:lnSpc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𝛽𝜖</m:t>
                    </m:r>
                    <m:r>
                      <a:rPr lang="en-US">
                        <a:latin typeface="Cambria Math"/>
                      </a:rPr>
                      <m:t>[0,2]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(</a:t>
                </a:r>
                <a:r>
                  <a:rPr lang="en-US" dirty="0"/>
                  <a:t>Let’s assume we use Generalized Elastic </a:t>
                </a:r>
                <a:r>
                  <a:rPr lang="en-US" dirty="0" smtClean="0"/>
                  <a:t>Net)</a:t>
                </a:r>
              </a:p>
              <a:p>
                <a:pPr marL="118872" indent="0">
                  <a:lnSpc>
                    <a:spcPct val="115000"/>
                  </a:lnSpc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>
                        <a:latin typeface="Cambria Math"/>
                      </a:rPr>
                      <m:t>=</m:t>
                    </m:r>
                    <m:r>
                      <a:rPr lang="en-US" b="0" i="1">
                        <a:latin typeface="Cambria Math"/>
                      </a:rPr>
                      <m:t>𝑎𝑟𝑔𝑚𝑖𝑛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b="0">
                            <a:latin typeface="Cambria Math"/>
                          </a:rPr>
                          <m:t>+</m:t>
                        </m:r>
                        <m:r>
                          <a:rPr lang="en-US" b="0" i="1">
                            <a:latin typeface="Cambria Math"/>
                          </a:rPr>
                          <m:t>𝜆</m:t>
                        </m:r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endParaRPr lang="ru-RU" dirty="0">
                  <a:latin typeface="Calibri"/>
                  <a:ea typeface="Calibri"/>
                  <a:cs typeface="Times New Roman"/>
                </a:endParaRPr>
              </a:p>
              <a:p>
                <a:r>
                  <a:rPr lang="en-US" dirty="0" smtClean="0"/>
                  <a:t>Select best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(</m:t>
                    </m:r>
                    <m:r>
                      <a:rPr lang="en-US">
                        <a:latin typeface="Cambria Math"/>
                      </a:rPr>
                      <m:t>𝛽</m:t>
                    </m:r>
                    <m:r>
                      <a:rPr lang="en-US">
                        <a:latin typeface="Cambria Math"/>
                      </a:rPr>
                      <m:t>,</m:t>
                    </m:r>
                    <m:r>
                      <a:rPr lang="en-US">
                        <a:latin typeface="Cambria Math"/>
                      </a:rPr>
                      <m:t>𝜆</m:t>
                    </m:r>
                    <m:r>
                      <a:rPr lang="en-US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via cross-validation</a:t>
                </a:r>
              </a:p>
              <a:p>
                <a:r>
                  <a:rPr lang="en-US" dirty="0" smtClean="0"/>
                  <a:t>Also if we will have enough compute power try several families of functions like PF, EN, Generalized EN</a:t>
                </a:r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List of problems:</a:t>
                </a:r>
              </a:p>
              <a:p>
                <a:pPr marL="63322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dirty="0" smtClean="0"/>
                  <a:t> can be non-convex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There is just huge a number of </a:t>
                </a:r>
                <a:r>
                  <a:rPr lang="en-US" dirty="0" err="1" smtClean="0"/>
                  <a:t>opt.problems</a:t>
                </a:r>
                <a:r>
                  <a:rPr lang="en-US" dirty="0" smtClean="0"/>
                  <a:t> if solve it one by one.</a:t>
                </a:r>
              </a:p>
              <a:p>
                <a:pPr marL="633222" lvl="0" indent="-514350">
                  <a:buFont typeface="+mj-lt"/>
                  <a:buAutoNum type="arabicPeriod"/>
                </a:pPr>
                <a:endParaRPr lang="en-US" b="1" dirty="0" smtClean="0">
                  <a:solidFill>
                    <a:srgbClr val="FF0000"/>
                  </a:solidFill>
                </a:endParaRPr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b="1" dirty="0" smtClean="0">
                    <a:solidFill>
                      <a:srgbClr val="FF0000"/>
                    </a:solidFill>
                  </a:rPr>
                  <a:t>We </a:t>
                </a:r>
                <a:r>
                  <a:rPr lang="en-US" b="1" dirty="0">
                    <a:solidFill>
                      <a:srgbClr val="FF0000"/>
                    </a:solidFill>
                  </a:rPr>
                  <a:t>need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really (algorithmically) fast </a:t>
                </a:r>
                <a:r>
                  <a:rPr lang="en-US" b="1" dirty="0">
                    <a:solidFill>
                      <a:srgbClr val="FF0000"/>
                    </a:solidFill>
                  </a:rPr>
                  <a:t>enough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algorithm</a:t>
                </a: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Even </a:t>
                </a:r>
                <a:r>
                  <a:rPr lang="en-US" dirty="0"/>
                  <a:t>discretized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/>
                  <a:t> it is still be a big number of optimization problem to </a:t>
                </a:r>
                <a:r>
                  <a:rPr lang="en-US" dirty="0" smtClean="0"/>
                  <a:t>solve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849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Boosting. Solve approximately. Path seeking.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Big idea is instead solving sequence a problem look into one dimensional path which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𝜆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traced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𝜆</m:t>
                    </m:r>
                    <m:r>
                      <a:rPr lang="en-US" i="1">
                        <a:latin typeface="Cambria Math"/>
                      </a:rPr>
                      <m:t>)=</m:t>
                    </m:r>
                    <m:r>
                      <a:rPr lang="en-US" i="1">
                        <a:latin typeface="Cambria Math"/>
                      </a:rPr>
                      <m:t>𝑎𝑟𝑔𝑚𝑖𝑛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ru-RU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   (for fixed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 smtClean="0"/>
                  <a:t> and 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118872" indent="0">
                  <a:buNone/>
                </a:pPr>
                <a:endParaRPr lang="en-US" u="sng" dirty="0" smtClean="0"/>
              </a:p>
              <a:p>
                <a:pPr marL="118872" indent="0">
                  <a:buNone/>
                </a:pPr>
                <a:r>
                  <a:rPr lang="en-US" u="sng" dirty="0" smtClean="0"/>
                  <a:t>Step-1</a:t>
                </a:r>
                <a:r>
                  <a:rPr lang="en-US" dirty="0" smtClean="0"/>
                  <a:t>: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We always know end points of path:</a:t>
                </a:r>
              </a:p>
              <a:p>
                <a:pPr marL="118872" indent="0">
                  <a:buNone/>
                </a:pPr>
                <a:r>
                  <a:rPr lang="en-US" b="1" dirty="0" smtClean="0"/>
                  <a:t>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𝝀</m:t>
                    </m:r>
                    <m:r>
                      <a:rPr lang="en-US" b="1" i="1">
                        <a:latin typeface="Cambria Math"/>
                      </a:rPr>
                      <m:t>=+∞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And </a:t>
                </a:r>
                <a:r>
                  <a:rPr lang="en-US" b="1" dirty="0"/>
                  <a:t>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𝝀</m:t>
                    </m:r>
                    <m:r>
                      <a:rPr lang="en-US" b="1" i="1">
                        <a:latin typeface="Cambria Math"/>
                      </a:rPr>
                      <m:t>=</m:t>
                    </m:r>
                    <m:r>
                      <a:rPr lang="en-US" b="1" i="1">
                        <a:latin typeface="Cambria Math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𝝀</m:t>
                    </m:r>
                    <m:r>
                      <a:rPr lang="en-US" b="1" i="1">
                        <a:latin typeface="Cambria Math"/>
                      </a:rPr>
                      <m:t>)=</m:t>
                    </m:r>
                    <m:r>
                      <a:rPr lang="en-US" b="1" i="1">
                        <a:latin typeface="Cambria Math"/>
                      </a:rPr>
                      <m:t>𝒂𝒓𝒈𝒎𝒊𝒏</m:t>
                    </m:r>
                    <m:d>
                      <m:dPr>
                        <m:ctrlPr>
                          <a:rPr lang="ru-RU" b="1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/>
                          </a:rPr>
                          <m:t>𝑹</m:t>
                        </m:r>
                        <m:d>
                          <m:dPr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</a:rPr>
                              <m:t>𝒂</m:t>
                            </m:r>
                          </m:e>
                        </m:d>
                      </m:e>
                    </m:d>
                  </m:oMath>
                </a14:m>
                <a:endParaRPr lang="ru-RU" b="1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u="sng" dirty="0"/>
                  <a:t>Step-2</a:t>
                </a:r>
                <a:r>
                  <a:rPr lang="en-US" dirty="0"/>
                  <a:t>: increase lambda a little bit and it will lead to another </a:t>
                </a:r>
                <a:r>
                  <a:rPr lang="en-US" dirty="0" smtClean="0"/>
                  <a:t>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which near the </a:t>
                </a:r>
                <a:r>
                  <a:rPr lang="en-US" dirty="0" smtClean="0"/>
                  <a:t>previous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70" t="-1581" r="-370" b="-3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920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Boosting. </a:t>
            </a:r>
            <a:r>
              <a:rPr lang="en-US" sz="3200" dirty="0" smtClean="0"/>
              <a:t>Path seeking formulation.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First of all we introduce extra quantities: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</m:oMath>
                </a14:m>
                <a:r>
                  <a:rPr lang="en-US" dirty="0" smtClean="0"/>
                  <a:t> – is path length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𝜈</m:t>
                    </m:r>
                  </m:oMath>
                </a14:m>
                <a:r>
                  <a:rPr lang="en-US" dirty="0" smtClean="0"/>
                  <a:t> – is small increment of the path length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– is path length at iterate </a:t>
                </a:r>
                <a:r>
                  <a:rPr lang="en-US" b="1" dirty="0" smtClean="0"/>
                  <a:t>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– is direction to move when we reach point in path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 with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</m:oMath>
                </a14:m>
                <a:r>
                  <a:rPr lang="en-US" dirty="0" smtClean="0"/>
                  <a:t> from the start.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r>
                  <a:rPr lang="en-US" b="1" u="sng" dirty="0" smtClean="0"/>
                  <a:t>Step-1: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=0,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 – at the beginning of the path (which correspond to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𝜆</m:t>
                    </m:r>
                    <m:r>
                      <a:rPr lang="en-US" b="0" i="1">
                        <a:latin typeface="Cambria Math"/>
                      </a:rPr>
                      <m:t>=+∞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)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u="sng" dirty="0" smtClean="0"/>
                  <a:t>Step-2</a:t>
                </a:r>
                <a:r>
                  <a:rPr lang="en-US" b="1" dirty="0" smtClean="0"/>
                  <a:t>: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 </m:t>
                    </m:r>
                  </m:oMath>
                </a14:m>
                <a:endParaRPr lang="en-US" b="1" i="0" dirty="0" smtClean="0">
                  <a:latin typeface="Cambria Math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𝜈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r>
                          <a:rPr lang="en-US" i="1"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i="1">
                        <a:latin typeface="Cambria Math"/>
                      </a:rPr>
                      <m:t>)</m:t>
                    </m:r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𝜈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u="sng" dirty="0"/>
                  <a:t>Step-3</a:t>
                </a:r>
                <a:r>
                  <a:rPr lang="en-US" b="1" dirty="0" smtClean="0"/>
                  <a:t>: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. 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Increase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correspond to decrease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. 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 smtClean="0"/>
                  <a:t> is decreasing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𝑅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in problem formulation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𝜆</m:t>
                    </m:r>
                    <m:r>
                      <a:rPr lang="en-US" i="1">
                        <a:latin typeface="Cambria Math"/>
                      </a:rPr>
                      <m:t>)=</m:t>
                    </m:r>
                    <m:r>
                      <a:rPr lang="en-US" i="1">
                        <a:latin typeface="Cambria Math"/>
                      </a:rPr>
                      <m:t>𝑎𝑟𝑔𝑚𝑖𝑛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ru-RU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has more chance to be decreased.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by itself has more opportunity to be </a:t>
                </a:r>
                <a:r>
                  <a:rPr lang="en-US" dirty="0" smtClean="0"/>
                  <a:t>minimized.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So we come to conclusion that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𝒅</m:t>
                    </m:r>
                    <m:r>
                      <a:rPr lang="en-US" b="1" i="1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𝝂</m:t>
                    </m:r>
                    <m:r>
                      <a:rPr lang="en-US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/>
                  <a:t> is </a:t>
                </a:r>
                <a:r>
                  <a:rPr lang="en-US" b="1" dirty="0" smtClean="0"/>
                  <a:t>direction of non-increasing value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𝑹</m:t>
                    </m:r>
                    <m:r>
                      <a:rPr lang="en-US" b="1" i="1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𝒂</m:t>
                    </m:r>
                    <m:r>
                      <a:rPr lang="en-US" b="1" i="1">
                        <a:latin typeface="Cambria Math"/>
                      </a:rPr>
                      <m:t>)</m:t>
                    </m:r>
                  </m:oMath>
                </a14:m>
                <a:endParaRPr lang="ru-RU" b="1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u="sng" dirty="0" smtClean="0"/>
                  <a:t>Step-4</a:t>
                </a:r>
                <a:r>
                  <a:rPr lang="en-US" b="1" dirty="0" smtClean="0"/>
                  <a:t>: </a:t>
                </a:r>
                <a:endParaRPr lang="en-US" b="1" dirty="0"/>
              </a:p>
              <a:p>
                <a:pPr marL="118872" indent="0">
                  <a:buNone/>
                </a:pPr>
                <a:r>
                  <a:rPr lang="en-US" dirty="0" smtClean="0"/>
                  <a:t>Stop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𝜈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𝑚𝑖𝑛</m:t>
                    </m:r>
                    <m:r>
                      <a:rPr lang="en-US" i="1">
                        <a:latin typeface="Cambria Math"/>
                      </a:rPr>
                      <m:t>.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-13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448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Boosting.</a:t>
            </a:r>
            <a:r>
              <a:rPr lang="en-US" dirty="0"/>
              <a:t> </a:t>
            </a:r>
            <a:r>
              <a:rPr lang="en-US" dirty="0" smtClean="0"/>
              <a:t>Path seeking methods before </a:t>
            </a:r>
            <a:r>
              <a:rPr lang="en-US" dirty="0" err="1" smtClean="0"/>
              <a:t>J.Friedman</a:t>
            </a:r>
            <a:r>
              <a:rPr lang="en-US" dirty="0" smtClean="0"/>
              <a:t> GPS method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Path-seeking methods </a:t>
                </a:r>
                <a:r>
                  <a:rPr lang="en-US" dirty="0"/>
                  <a:t>are differ how find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/>
                      </a:rPr>
                      <m:t>𝑑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b="0" i="1">
                        <a:latin typeface="Cambria Math"/>
                      </a:rPr>
                      <m:t>,  </m:t>
                    </m:r>
                    <m:r>
                      <a:rPr lang="en-US" b="0" i="1">
                        <a:latin typeface="Cambria Math"/>
                      </a:rPr>
                      <m:t>𝑑</m:t>
                    </m:r>
                    <m:r>
                      <a:rPr lang="en-US" b="0" i="1">
                        <a:latin typeface="Cambria Math"/>
                      </a:rPr>
                      <m:t>𝜈</m:t>
                    </m:r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There </a:t>
                </a:r>
                <a:r>
                  <a:rPr lang="en-US" dirty="0"/>
                  <a:t>are some of them created </a:t>
                </a:r>
                <a:r>
                  <a:rPr lang="en-US" dirty="0" smtClean="0"/>
                  <a:t>in history: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r>
                  <a:rPr lang="en-US" b="1" dirty="0"/>
                  <a:t>Partially Least </a:t>
                </a:r>
                <a:r>
                  <a:rPr lang="en-US" b="1" dirty="0" smtClean="0"/>
                  <a:t>Square (PLS)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Loss should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Penalty should be in form of Ridge.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(</a:t>
                </a:r>
                <a:r>
                  <a:rPr lang="en-US" dirty="0" err="1" smtClean="0"/>
                  <a:t>J.Friedman</a:t>
                </a:r>
                <a:r>
                  <a:rPr lang="en-US" dirty="0" smtClean="0"/>
                  <a:t> mentioned that it is widely used in Analytical Chemistry)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r>
                  <a:rPr lang="en-US" b="1" dirty="0" smtClean="0"/>
                  <a:t>Least </a:t>
                </a:r>
                <a:r>
                  <a:rPr lang="en-US" b="1" dirty="0"/>
                  <a:t>Angle </a:t>
                </a:r>
                <a:r>
                  <a:rPr lang="en-US" b="1" dirty="0" smtClean="0"/>
                  <a:t>Regression (LAR)</a:t>
                </a:r>
              </a:p>
              <a:p>
                <a:pPr marL="118872" indent="0">
                  <a:buNone/>
                </a:pPr>
                <a:r>
                  <a:rPr lang="en-US" dirty="0"/>
                  <a:t>Loss should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118872" indent="0">
                  <a:buNone/>
                </a:pPr>
                <a:r>
                  <a:rPr lang="en-US" dirty="0"/>
                  <a:t>Penalty should be in form of </a:t>
                </a:r>
                <a:r>
                  <a:rPr lang="en-US" dirty="0" smtClean="0"/>
                  <a:t>Lasso</a:t>
                </a: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(Created by Bradley </a:t>
                </a:r>
                <a:r>
                  <a:rPr lang="en-US" dirty="0" err="1" smtClean="0"/>
                  <a:t>Efron</a:t>
                </a:r>
                <a:r>
                  <a:rPr lang="en-US" dirty="0" smtClean="0"/>
                  <a:t> from Stanford)</a:t>
                </a:r>
              </a:p>
              <a:p>
                <a:pPr marL="118872" indent="0">
                  <a:buNone/>
                </a:pPr>
                <a:r>
                  <a:rPr lang="en-US" dirty="0"/>
                  <a:t>(</a:t>
                </a:r>
                <a:r>
                  <a:rPr lang="en-US" dirty="0" err="1"/>
                  <a:t>J.Friedman</a:t>
                </a:r>
                <a:r>
                  <a:rPr lang="en-US" dirty="0"/>
                  <a:t> mentioned that </a:t>
                </a:r>
                <a:r>
                  <a:rPr lang="en-US" dirty="0" smtClean="0"/>
                  <a:t>there is a trick which can upgrade this algorithm from “approximate” follow the path to exact)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/>
                  <a:t>Forward stepwise  - Forward </a:t>
                </a:r>
                <a:r>
                  <a:rPr lang="en-US" b="1" dirty="0" smtClean="0"/>
                  <a:t>stepwise</a:t>
                </a:r>
              </a:p>
              <a:p>
                <a:pPr marL="118872" indent="0">
                  <a:buNone/>
                </a:pPr>
                <a:r>
                  <a:rPr lang="en-US" dirty="0"/>
                  <a:t>Loss should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118872" indent="0">
                  <a:buNone/>
                </a:pPr>
                <a:endParaRPr lang="en-US" b="1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91" b="-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620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General </a:t>
            </a:r>
            <a:r>
              <a:rPr lang="en-US" sz="3200" dirty="0"/>
              <a:t>Path Seeking </a:t>
            </a:r>
            <a:r>
              <a:rPr lang="en-US" sz="3200" dirty="0" smtClean="0"/>
              <a:t>(</a:t>
            </a:r>
            <a:r>
              <a:rPr lang="en-US" sz="3200" dirty="0"/>
              <a:t>GPS</a:t>
            </a:r>
            <a:r>
              <a:rPr lang="en-US" sz="3200" dirty="0" smtClean="0"/>
              <a:t>) method.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It’s fast path seeking algorithm. </a:t>
                </a:r>
              </a:p>
              <a:p>
                <a:endParaRPr lang="en-US" dirty="0"/>
              </a:p>
              <a:p>
                <a:r>
                  <a:rPr lang="en-US" dirty="0" smtClean="0"/>
                  <a:t>This </a:t>
                </a:r>
                <a:r>
                  <a:rPr lang="en-US" dirty="0"/>
                  <a:t>algorithm approximates exact path seeking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Algorithm  designed by Jerome </a:t>
                </a:r>
                <a:r>
                  <a:rPr lang="en-US" dirty="0" err="1"/>
                  <a:t>H.Friedman</a:t>
                </a:r>
                <a:r>
                  <a:rPr lang="en-US" dirty="0"/>
                  <a:t> which works </a:t>
                </a:r>
                <a:r>
                  <a:rPr lang="en-US" dirty="0" smtClean="0"/>
                  <a:t>for:</a:t>
                </a:r>
              </a:p>
              <a:p>
                <a:pPr lvl="1"/>
                <a:r>
                  <a:rPr lang="en-US" dirty="0"/>
                  <a:t>Any convex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𝐹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which should be convex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dirty="0" smtClean="0"/>
                  <a:t>      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(not of parameters of </a:t>
                </a:r>
                <a:r>
                  <a:rPr lang="en-US" i="1" dirty="0" smtClean="0"/>
                  <a:t>F</a:t>
                </a:r>
                <a:r>
                  <a:rPr lang="en-US" dirty="0" smtClean="0"/>
                  <a:t> just convex in </a:t>
                </a:r>
                <a:r>
                  <a:rPr lang="en-US" i="1" dirty="0" err="1" smtClean="0"/>
                  <a:t>y,F</a:t>
                </a:r>
                <a:r>
                  <a:rPr lang="en-US" i="1" dirty="0" smtClean="0"/>
                  <a:t>. </a:t>
                </a:r>
                <a:r>
                  <a:rPr lang="en-US" dirty="0" smtClean="0"/>
                  <a:t>F can be </a:t>
                </a:r>
                <a:r>
                  <a:rPr lang="en-US" dirty="0" err="1" smtClean="0"/>
                  <a:t>arbitarily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And </a:t>
                </a:r>
                <a:r>
                  <a:rPr lang="en-US" dirty="0"/>
                  <a:t>convex or not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|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≥0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     I.e.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𝑃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𝑎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should be non-decreasing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|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𝑗</m:t>
                    </m:r>
                  </m:oMath>
                </a14:m>
                <a:endParaRPr lang="en-US" dirty="0" smtClean="0"/>
              </a:p>
              <a:p>
                <a:pPr marL="118872" lvl="0" indent="0">
                  <a:buNone/>
                </a:pPr>
                <a:endParaRPr lang="en-US" dirty="0" smtClean="0"/>
              </a:p>
              <a:p>
                <a:pPr marL="118872" lvl="0" indent="0">
                  <a:buNone/>
                </a:pPr>
                <a:r>
                  <a:rPr lang="en-US" dirty="0" err="1" smtClean="0"/>
                  <a:t>J.Friedman</a:t>
                </a:r>
                <a:r>
                  <a:rPr lang="en-US" dirty="0" smtClean="0"/>
                  <a:t>: </a:t>
                </a:r>
                <a:r>
                  <a:rPr lang="en-US" i="1" dirty="0" smtClean="0"/>
                  <a:t>“It works </a:t>
                </a:r>
                <a:r>
                  <a:rPr lang="en-US" i="1" dirty="0"/>
                  <a:t>for </a:t>
                </a:r>
                <a:r>
                  <a:rPr lang="en-US" i="1" dirty="0" smtClean="0"/>
                  <a:t>any functions (convex or not)  from PF, and </a:t>
                </a:r>
                <a:r>
                  <a:rPr lang="en-US" i="1" dirty="0"/>
                  <a:t>It works for any functions (convex or not)</a:t>
                </a:r>
                <a:r>
                  <a:rPr lang="en-US" i="1" dirty="0" smtClean="0"/>
                  <a:t> from generalized EN”</a:t>
                </a:r>
              </a:p>
              <a:p>
                <a:pPr marL="118872" lvl="0" indent="0">
                  <a:buNone/>
                </a:pPr>
                <a:endParaRPr lang="en-US" i="1" dirty="0"/>
              </a:p>
              <a:p>
                <a:pPr marL="118872" lvl="0" indent="0">
                  <a:buNone/>
                </a:pPr>
                <a:r>
                  <a:rPr lang="en-US" b="1" dirty="0" smtClean="0"/>
                  <a:t>p.s.</a:t>
                </a:r>
                <a:r>
                  <a:rPr lang="en-US" dirty="0"/>
                  <a:t> </a:t>
                </a:r>
                <a:r>
                  <a:rPr lang="en-US" dirty="0" smtClean="0"/>
                  <a:t>I did not look into prove. So let me only describe algorithm, based on my Lecture notes.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54" b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06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CART Decision Tree for </a:t>
            </a:r>
            <a:r>
              <a:rPr lang="en-US" sz="4000" dirty="0" smtClean="0"/>
              <a:t>classification </a:t>
            </a:r>
            <a:br>
              <a:rPr lang="en-US" sz="4000" dirty="0" smtClean="0"/>
            </a:br>
            <a:r>
              <a:rPr lang="en-US" sz="4000" dirty="0" smtClean="0"/>
              <a:t>(easy upgrade of model structure)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latin typeface="+mj-lt"/>
                  </a:rPr>
                  <a:t>Schema can be upgrade for inference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𝜖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r>
                  <a:rPr lang="en-US" dirty="0" smtClean="0">
                    <a:latin typeface="+mj-lt"/>
                  </a:rPr>
                  <a:t> </a:t>
                </a:r>
              </a:p>
              <a:p>
                <a:pPr marL="118872" indent="0">
                  <a:buNone/>
                </a:pPr>
                <a:endParaRPr lang="en-US" dirty="0" smtClean="0">
                  <a:latin typeface="+mj-lt"/>
                </a:endParaRPr>
              </a:p>
              <a:p>
                <a:pPr marL="118872" indent="0">
                  <a:buNone/>
                </a:pPr>
                <a:r>
                  <a:rPr lang="en-US" b="1" dirty="0" smtClean="0">
                    <a:latin typeface="+mj-lt"/>
                  </a:rPr>
                  <a:t>Where</a:t>
                </a:r>
                <a:r>
                  <a:rPr lang="en-US" dirty="0" smtClean="0">
                    <a:latin typeface="+mj-lt"/>
                  </a:rPr>
                  <a:t>:</a:t>
                </a:r>
              </a:p>
              <a:p>
                <a:pPr marL="633222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</a:rPr>
                  <a:t> now is not scalar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en-US" dirty="0" smtClean="0">
                    <a:latin typeface="+mj-lt"/>
                  </a:rPr>
                  <a:t> but element of finite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𝑐𝑙𝑎𝑠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𝑐𝑙𝑎𝑠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r>
                          <a:rPr lang="en-US" b="0" i="1" smtClean="0">
                            <a:latin typeface="Cambria Math"/>
                          </a:rPr>
                          <m:t>𝑐𝑙𝑎𝑠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>
                  <a:latin typeface="+mj-lt"/>
                </a:endParaRPr>
              </a:p>
              <a:p>
                <a:pPr marL="633222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>
                    <a:latin typeface="+mj-lt"/>
                  </a:rPr>
                  <a:t> is input vector for predictor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</a:rPr>
                  <a:t> is it’s components</a:t>
                </a:r>
                <a:endParaRPr lang="en-US" b="1" i="1" dirty="0" smtClean="0">
                  <a:latin typeface="+mj-lt"/>
                </a:endParaRPr>
              </a:p>
              <a:p>
                <a:pPr marL="633222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…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</a:rPr>
                  <a:t> Region is presented as </a:t>
                </a:r>
                <a:r>
                  <a:rPr lang="en-US" dirty="0" err="1" smtClean="0">
                    <a:latin typeface="+mj-lt"/>
                  </a:rPr>
                  <a:t>cartesian</a:t>
                </a:r>
                <a:r>
                  <a:rPr lang="en-US" dirty="0" smtClean="0">
                    <a:latin typeface="+mj-lt"/>
                  </a:rPr>
                  <a:t> product of simple sets</a:t>
                </a:r>
              </a:p>
              <a:p>
                <a:pPr marL="633222" indent="-514350">
                  <a:buAutoNum type="arabicPeriod"/>
                </a:pPr>
                <a:endParaRPr lang="en-US" dirty="0" smtClean="0">
                  <a:latin typeface="+mj-lt"/>
                </a:endParaRPr>
              </a:p>
              <a:p>
                <a:pPr marL="633222" indent="-514350">
                  <a:buAutoNum type="arabicPeriod"/>
                </a:pPr>
                <a:endParaRPr lang="en-US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24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Boosting. GPS need terminology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𝑎</m:t>
                    </m:r>
                    <m:r>
                      <a:rPr lang="en-US" i="1" smtClean="0">
                        <a:latin typeface="Cambria Math"/>
                      </a:rPr>
                      <m:t>(</m:t>
                    </m:r>
                    <m:r>
                      <a:rPr lang="en-US" i="1" smtClean="0">
                        <a:latin typeface="Cambria Math"/>
                      </a:rPr>
                      <m:t>𝜈</m:t>
                    </m:r>
                    <m:r>
                      <a:rPr lang="en-US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– vector of parameters </a:t>
                </a:r>
                <a:r>
                  <a:rPr lang="en-US" dirty="0" smtClean="0"/>
                  <a:t>as a function of length of the path we traced so far</a:t>
                </a:r>
                <a:endParaRPr lang="ru-RU" dirty="0"/>
              </a:p>
              <a:p>
                <a:endParaRPr lang="en-US" i="1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</m:oMath>
                </a14:m>
                <a:r>
                  <a:rPr lang="en-US" dirty="0"/>
                  <a:t> – link along a path</a:t>
                </a:r>
                <a:endParaRPr lang="ru-RU" dirty="0"/>
              </a:p>
              <a:p>
                <a:endParaRPr lang="en-US" i="1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𝜈</m:t>
                    </m:r>
                  </m:oMath>
                </a14:m>
                <a:r>
                  <a:rPr lang="en-US" dirty="0"/>
                  <a:t> – small increment path length</a:t>
                </a:r>
                <a:endParaRPr lang="ru-RU" dirty="0"/>
              </a:p>
              <a:p>
                <a:endParaRPr lang="en-US" i="1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smtClean="0"/>
                  <a:t>value negative </a:t>
                </a:r>
                <a:r>
                  <a:rPr lang="en-US" dirty="0"/>
                  <a:t>gradient vector of the </a:t>
                </a:r>
                <a:r>
                  <a:rPr lang="en-US" dirty="0" smtClean="0"/>
                  <a:t>empirical risk in point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𝜈</m:t>
                        </m:r>
                        <m:r>
                          <a:rPr lang="en-US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 smtClean="0"/>
                  <a:t>.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dirty="0" smtClean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ru-RU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𝜈</m:t>
                            </m:r>
                            <m:r>
                              <a:rPr lang="en-US">
                                <a:latin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/>
                  <a:t> – vector of partial derivatives of the penalty P w.r.t. to absolute values of all </a:t>
                </a:r>
                <a:r>
                  <a:rPr lang="en-US" dirty="0" smtClean="0"/>
                  <a:t>coefficients </a:t>
                </a:r>
                <a:r>
                  <a:rPr lang="en-US" dirty="0"/>
                  <a:t>in point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𝜈</m:t>
                        </m:r>
                        <m:r>
                          <a:rPr lang="en-US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acc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𝑃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|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|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ru-RU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latin typeface="Cambria Math"/>
                              </a:rPr>
                              <m:t>𝜈</m:t>
                            </m:r>
                            <m:r>
                              <a:rPr lang="en-US">
                                <a:latin typeface="Cambria Math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𝜈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𝜈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component-wise ratios.</a:t>
                </a: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 r="-32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089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GPS </a:t>
            </a:r>
            <a:r>
              <a:rPr lang="en-US" sz="3200" dirty="0" smtClean="0"/>
              <a:t>algorithm as fundament for Boosting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118872" indent="0">
                  <a:buNone/>
                </a:pPr>
                <a:r>
                  <a:rPr lang="en-US" sz="1300" dirty="0" smtClean="0"/>
                  <a:t>This algorithm emulates path obtained of solving the following optimization problem:</a:t>
                </a:r>
                <a:endParaRPr lang="ru-RU" sz="1300" dirty="0"/>
              </a:p>
              <a:p>
                <a:pPr marL="118872" indent="0">
                  <a:buNone/>
                </a:pPr>
                <a:r>
                  <a:rPr lang="en-US" sz="13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3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1300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1300" i="1">
                        <a:latin typeface="Cambria Math"/>
                      </a:rPr>
                      <m:t>(</m:t>
                    </m:r>
                    <m:r>
                      <a:rPr lang="en-US" sz="1300" i="1">
                        <a:latin typeface="Cambria Math"/>
                      </a:rPr>
                      <m:t>𝜆</m:t>
                    </m:r>
                    <m:r>
                      <a:rPr lang="en-US" sz="1300" i="1">
                        <a:latin typeface="Cambria Math"/>
                      </a:rPr>
                      <m:t>)=</m:t>
                    </m:r>
                    <m:r>
                      <a:rPr lang="en-US" sz="1300" i="1">
                        <a:latin typeface="Cambria Math"/>
                      </a:rPr>
                      <m:t>𝑎𝑟𝑔𝑚𝑖𝑛</m:t>
                    </m:r>
                    <m:d>
                      <m:dPr>
                        <m:ctrlPr>
                          <a:rPr lang="ru-RU" sz="1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/>
                          </a:rPr>
                          <m:t>𝑅</m:t>
                        </m:r>
                        <m:d>
                          <m:dPr>
                            <m:ctrlPr>
                              <a:rPr lang="ru-RU" sz="1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300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en-US" sz="1300" i="1">
                            <a:latin typeface="Cambria Math"/>
                          </a:rPr>
                          <m:t>+</m:t>
                        </m:r>
                        <m:r>
                          <a:rPr lang="en-US" sz="1300" i="1">
                            <a:latin typeface="Cambria Math"/>
                          </a:rPr>
                          <m:t>𝜆</m:t>
                        </m:r>
                        <m:d>
                          <m:dPr>
                            <m:ctrlPr>
                              <a:rPr lang="ru-RU" sz="13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3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3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300" i="1">
                                    <a:latin typeface="Cambria Math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13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1300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300" dirty="0"/>
                  <a:t>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/>
                      </a:rPr>
                      <m:t>𝜆</m:t>
                    </m:r>
                    <m:r>
                      <a:rPr lang="en-US" sz="1300" i="1">
                        <a:latin typeface="Cambria Math"/>
                      </a:rPr>
                      <m:t>∈[+∞,0]</m:t>
                    </m:r>
                  </m:oMath>
                </a14:m>
                <a:endParaRPr lang="ru-RU" sz="1300" dirty="0"/>
              </a:p>
              <a:p>
                <a:pPr marL="118872" indent="0">
                  <a:buNone/>
                </a:pPr>
                <a:endParaRPr lang="en-US" sz="1300" dirty="0" smtClean="0"/>
              </a:p>
              <a:p>
                <a:pPr marL="118872" indent="0">
                  <a:buNone/>
                </a:pPr>
                <a:r>
                  <a:rPr lang="en-US" sz="1300" b="1" dirty="0"/>
                  <a:t>Algorithm from Jerome Friedman:</a:t>
                </a:r>
                <a:endParaRPr lang="ru-RU" sz="1300" dirty="0"/>
              </a:p>
              <a:p>
                <a:pPr marL="633222" lvl="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300" i="1">
                        <a:latin typeface="Cambria Math"/>
                      </a:rPr>
                      <m:t>𝜈</m:t>
                    </m:r>
                    <m:r>
                      <a:rPr lang="en-US" sz="13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3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3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300" i="1">
                            <a:latin typeface="Cambria Math"/>
                          </a:rPr>
                          <m:t>𝑎</m:t>
                        </m:r>
                      </m:e>
                    </m:acc>
                    <m:r>
                      <a:rPr lang="en-US" sz="1300" i="1">
                        <a:latin typeface="Cambria Math"/>
                      </a:rPr>
                      <m:t>(0)=0</m:t>
                    </m:r>
                  </m:oMath>
                </a14:m>
                <a:endParaRPr lang="ru-RU" sz="1300" dirty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sz="1300" b="1" dirty="0"/>
                  <a:t>Start loop</a:t>
                </a:r>
                <a:endParaRPr lang="ru-RU" sz="1300" b="1" dirty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sz="1300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8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800" i="1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800" i="1"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sz="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(</m:t>
                        </m:r>
                        <m:r>
                          <a:rPr lang="en-US" sz="1400" i="1">
                            <a:latin typeface="Cambria Math"/>
                          </a:rPr>
                          <m:t>𝜈</m:t>
                        </m:r>
                        <m:r>
                          <a:rPr lang="en-US" sz="1400" i="1">
                            <a:latin typeface="Cambria Math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(</m:t>
                        </m:r>
                        <m:r>
                          <a:rPr lang="en-US" sz="1400" i="1">
                            <a:latin typeface="Cambria Math"/>
                          </a:rPr>
                          <m:t>𝜈</m:t>
                        </m:r>
                        <m:r>
                          <a:rPr lang="en-US" sz="14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ru-RU" sz="1300" dirty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sz="1300" dirty="0" smtClean="0">
                    <a:solidFill>
                      <a:schemeClr val="accent6"/>
                    </a:solidFill>
                  </a:rPr>
                  <a:t>Compute set S such that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chemeClr val="accent6"/>
                        </a:solidFill>
                        <a:latin typeface="Cambria Math"/>
                      </a:rPr>
                      <m:t>𝑆</m:t>
                    </m:r>
                    <m:r>
                      <a:rPr lang="en-US" sz="1300" i="1">
                        <a:solidFill>
                          <a:schemeClr val="accent6"/>
                        </a:solidFill>
                        <a:latin typeface="Cambria Math"/>
                      </a:rPr>
                      <m:t>={</m:t>
                    </m:r>
                    <m:r>
                      <a:rPr lang="en-US" sz="1300" i="1">
                        <a:solidFill>
                          <a:schemeClr val="accent6"/>
                        </a:solidFill>
                        <a:latin typeface="Cambria Math"/>
                      </a:rPr>
                      <m:t>𝑗</m:t>
                    </m:r>
                    <m:r>
                      <a:rPr lang="en-US" sz="1300" i="1">
                        <a:solidFill>
                          <a:schemeClr val="accent6"/>
                        </a:solidFill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sz="1300" i="1">
                        <a:solidFill>
                          <a:schemeClr val="accent6"/>
                        </a:solidFill>
                        <a:latin typeface="Cambria Math"/>
                      </a:rPr>
                      <m:t>&lt;0}</m:t>
                    </m:r>
                  </m:oMath>
                </a14:m>
                <a:r>
                  <a:rPr lang="en-US" sz="1300" dirty="0">
                    <a:solidFill>
                      <a:schemeClr val="accent6"/>
                    </a:solidFill>
                  </a:rPr>
                  <a:t>  </a:t>
                </a:r>
                <a:r>
                  <a:rPr lang="en-US" sz="1300" dirty="0" smtClean="0">
                    <a:solidFill>
                      <a:schemeClr val="accent6"/>
                    </a:solidFill>
                  </a:rPr>
                  <a:t>                                         i.e</a:t>
                </a:r>
                <a:r>
                  <a:rPr lang="en-US" sz="1300" dirty="0">
                    <a:solidFill>
                      <a:schemeClr val="accent6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𝜈</m:t>
                        </m:r>
                      </m:e>
                    </m:d>
                    <m:sSub>
                      <m:sSub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𝑎𝑛𝑑</m:t>
                        </m:r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𝜈</m:t>
                        </m:r>
                      </m:e>
                    </m:d>
                  </m:oMath>
                </a14:m>
                <a:r>
                  <a:rPr lang="en-US" sz="1300" dirty="0">
                    <a:solidFill>
                      <a:schemeClr val="accent6"/>
                    </a:solidFill>
                  </a:rPr>
                  <a:t> has different signs.</a:t>
                </a:r>
                <a:endParaRPr lang="ru-RU" sz="1300" dirty="0">
                  <a:solidFill>
                    <a:schemeClr val="accent6"/>
                  </a:solidFill>
                </a:endParaRPr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sz="1300" dirty="0">
                    <a:solidFill>
                      <a:schemeClr val="accent6"/>
                    </a:solidFill>
                  </a:rPr>
                  <a:t>If S is empty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3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/>
                          </a:rPr>
                          <m:t>𝑗</m:t>
                        </m:r>
                      </m:e>
                      <m:sup>
                        <m:r>
                          <a:rPr lang="en-US" sz="1300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1300" i="1">
                        <a:latin typeface="Cambria Math"/>
                      </a:rPr>
                      <m:t>=</m:t>
                    </m:r>
                    <m:r>
                      <a:rPr lang="en-US" sz="1300" i="1">
                        <a:latin typeface="Cambria Math"/>
                      </a:rPr>
                      <m:t>𝑎𝑟𝑔𝑚𝑎</m:t>
                    </m:r>
                    <m:sSub>
                      <m:sSubPr>
                        <m:ctrlPr>
                          <a:rPr lang="ru-RU" sz="13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300" i="1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ru-RU" sz="1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ru-RU" sz="13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3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ru-RU" sz="1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300" i="1">
                                <a:latin typeface="Cambria Math"/>
                              </a:rPr>
                              <m:t>𝜈</m:t>
                            </m:r>
                          </m:e>
                        </m:d>
                        <m:r>
                          <a:rPr lang="en-US" sz="1300" i="1"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ru-RU" sz="1300" dirty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sz="1300" dirty="0" smtClean="0">
                    <a:solidFill>
                      <a:schemeClr val="accent6"/>
                    </a:solidFill>
                  </a:rPr>
                  <a:t>If S is not empty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𝑗</m:t>
                        </m:r>
                      </m:e>
                      <m:sup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sz="1300" i="1">
                        <a:solidFill>
                          <a:schemeClr val="accent6"/>
                        </a:solidFill>
                        <a:latin typeface="Cambria Math"/>
                      </a:rPr>
                      <m:t>=</m:t>
                    </m:r>
                    <m:r>
                      <a:rPr lang="en-US" sz="1300" i="1">
                        <a:solidFill>
                          <a:schemeClr val="accent6"/>
                        </a:solidFill>
                        <a:latin typeface="Cambria Math"/>
                      </a:rPr>
                      <m:t>𝑎𝑟𝑔𝑚𝑎</m:t>
                    </m:r>
                    <m:sSub>
                      <m:sSub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ru-RU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ru-RU" sz="1300" i="1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300" i="1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ru-RU" sz="1300" i="1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300" i="1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</m:d>
                        <m:r>
                          <a:rPr lang="en-US" sz="1300" i="1">
                            <a:solidFill>
                              <a:schemeClr val="accent6"/>
                            </a:solidFill>
                            <a:latin typeface="Cambria Math"/>
                          </a:rPr>
                          <m:t>|</m:t>
                        </m:r>
                      </m:e>
                    </m:d>
                  </m:oMath>
                </a14:m>
                <a:endParaRPr lang="ru-RU" sz="1300" dirty="0">
                  <a:solidFill>
                    <a:schemeClr val="accent6"/>
                  </a:solidFill>
                </a:endParaRPr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sz="1300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3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3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300" b="0" i="1" smtClean="0">
                            <a:latin typeface="Cambria Math"/>
                          </a:rPr>
                          <m:t>=</m:t>
                        </m:r>
                        <m:r>
                          <a:rPr lang="en-US" sz="1300" i="1">
                            <a:latin typeface="Cambria Math"/>
                          </a:rPr>
                          <m:t>𝑗</m:t>
                        </m:r>
                      </m:e>
                      <m:sup>
                        <m:r>
                          <a:rPr lang="en-US" sz="13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300" dirty="0"/>
                  <a:t>  ---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3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3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sz="13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300" i="1">
                                    <a:latin typeface="Cambria Math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sz="13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</m:e>
                    </m:acc>
                    <m:d>
                      <m:dPr>
                        <m:ctrlPr>
                          <a:rPr lang="ru-RU" sz="1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/>
                          </a:rPr>
                          <m:t>𝜈</m:t>
                        </m:r>
                        <m:r>
                          <a:rPr lang="en-US" sz="1300" i="1">
                            <a:latin typeface="Cambria Math"/>
                          </a:rPr>
                          <m:t>+</m:t>
                        </m:r>
                        <m:r>
                          <a:rPr lang="en-US" sz="1300" i="1">
                            <a:latin typeface="Cambria Math"/>
                          </a:rPr>
                          <m:t>𝑑</m:t>
                        </m:r>
                        <m:r>
                          <a:rPr lang="en-US" sz="1300" i="1"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sz="1300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ru-RU" sz="13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3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sz="13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300" i="1">
                                    <a:latin typeface="Cambria Math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sz="1300" i="1">
                                    <a:latin typeface="Cambria Math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</m:e>
                    </m:acc>
                    <m:d>
                      <m:dPr>
                        <m:ctrlPr>
                          <a:rPr lang="ru-RU" sz="1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sz="1300" i="1">
                        <a:latin typeface="Cambria Math"/>
                      </a:rPr>
                      <m:t>+</m:t>
                    </m:r>
                    <m:r>
                      <a:rPr lang="en-US" sz="1300" i="1">
                        <a:latin typeface="Cambria Math"/>
                      </a:rPr>
                      <m:t>𝑑</m:t>
                    </m:r>
                    <m:r>
                      <a:rPr lang="en-US" sz="1300" i="1">
                        <a:latin typeface="Cambria Math"/>
                      </a:rPr>
                      <m:t>𝜈</m:t>
                    </m:r>
                    <m:r>
                      <a:rPr lang="en-US" sz="1300" i="1">
                        <a:latin typeface="Cambria Math"/>
                      </a:rPr>
                      <m:t>∙</m:t>
                    </m:r>
                    <m:r>
                      <a:rPr lang="en-US" sz="1300" i="1">
                        <a:latin typeface="Cambria Math"/>
                      </a:rPr>
                      <m:t>𝑠𝑖𝑔𝑛</m:t>
                    </m:r>
                    <m:r>
                      <a:rPr lang="en-US" sz="13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13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300" i="1">
                            <a:latin typeface="Cambria Math"/>
                          </a:rPr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ru-RU" sz="13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300" i="1">
                                <a:latin typeface="Cambria Math"/>
                              </a:rPr>
                              <m:t>𝑗</m:t>
                            </m:r>
                          </m:e>
                          <m:sup>
                            <m:r>
                              <a:rPr lang="en-US" sz="1300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ru-RU" sz="1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sz="1300" i="1">
                        <a:latin typeface="Cambria Math"/>
                      </a:rPr>
                      <m:t>)</m:t>
                    </m:r>
                  </m:oMath>
                </a14:m>
                <a:endParaRPr lang="ru-RU" sz="1300" dirty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sz="1300" dirty="0"/>
                  <a:t>For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/>
                      </a:rPr>
                      <m:t>𝑗</m:t>
                    </m:r>
                    <m:r>
                      <a:rPr lang="en-US" sz="1300" i="1">
                        <a:latin typeface="Cambria Math"/>
                      </a:rPr>
                      <m:t>≠</m:t>
                    </m:r>
                    <m:sSup>
                      <m:sSupPr>
                        <m:ctrlPr>
                          <a:rPr lang="ru-RU" sz="13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300" i="1">
                            <a:latin typeface="Cambria Math"/>
                          </a:rPr>
                          <m:t>𝑗</m:t>
                        </m:r>
                      </m:e>
                      <m:sup>
                        <m:r>
                          <a:rPr lang="en-US" sz="13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300" dirty="0"/>
                  <a:t> </a:t>
                </a:r>
                <a:r>
                  <a:rPr lang="en-US" sz="1300" dirty="0" smtClean="0"/>
                  <a:t> ---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13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3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sz="1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/>
                          </a:rPr>
                          <m:t>𝜈</m:t>
                        </m:r>
                        <m:r>
                          <a:rPr lang="en-US" sz="1300" i="1">
                            <a:latin typeface="Cambria Math"/>
                          </a:rPr>
                          <m:t>+</m:t>
                        </m:r>
                        <m:r>
                          <a:rPr lang="en-US" sz="1300" i="1">
                            <a:latin typeface="Cambria Math"/>
                          </a:rPr>
                          <m:t>𝑑</m:t>
                        </m:r>
                        <m:r>
                          <a:rPr lang="en-US" sz="1300" i="1"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sz="1300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ru-RU" sz="13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3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sz="1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/>
                          </a:rPr>
                          <m:t>𝜈</m:t>
                        </m:r>
                      </m:e>
                    </m:d>
                  </m:oMath>
                </a14:m>
                <a:endParaRPr lang="ru-RU" sz="1300" dirty="0"/>
              </a:p>
              <a:p>
                <a:pPr marL="633222" lvl="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1300" i="1">
                        <a:latin typeface="Cambria Math"/>
                      </a:rPr>
                      <m:t>𝜈</m:t>
                    </m:r>
                    <m:r>
                      <a:rPr lang="en-US" sz="1300" i="1">
                        <a:latin typeface="Cambria Math"/>
                      </a:rPr>
                      <m:t>=</m:t>
                    </m:r>
                    <m:r>
                      <a:rPr lang="en-US" sz="1300" i="1">
                        <a:latin typeface="Cambria Math"/>
                      </a:rPr>
                      <m:t>𝜈</m:t>
                    </m:r>
                    <m:r>
                      <a:rPr lang="en-US" sz="1300" i="1">
                        <a:latin typeface="Cambria Math"/>
                      </a:rPr>
                      <m:t>+</m:t>
                    </m:r>
                    <m:r>
                      <a:rPr lang="en-US" sz="1300" i="1">
                        <a:latin typeface="Cambria Math"/>
                      </a:rPr>
                      <m:t>𝑑</m:t>
                    </m:r>
                    <m:r>
                      <a:rPr lang="en-US" sz="1300" i="1">
                        <a:latin typeface="Cambria Math"/>
                      </a:rPr>
                      <m:t>𝜈</m:t>
                    </m:r>
                  </m:oMath>
                </a14:m>
                <a:endParaRPr lang="ru-RU" sz="1300" dirty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sz="1300" dirty="0"/>
                  <a:t>Until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/>
                      </a:rPr>
                      <m:t>𝜆</m:t>
                    </m:r>
                    <m:d>
                      <m:dPr>
                        <m:ctrlPr>
                          <a:rPr lang="ru-RU" sz="1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300" i="1">
                            <a:latin typeface="Cambria Math"/>
                          </a:rPr>
                          <m:t>𝜈</m:t>
                        </m:r>
                      </m:e>
                    </m:d>
                    <m:r>
                      <a:rPr lang="en-US" sz="13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1300" dirty="0"/>
                  <a:t> i.e. all elements of all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/>
                      </a:rPr>
                      <m:t>𝜆</m:t>
                    </m:r>
                  </m:oMath>
                </a14:m>
                <a:r>
                  <a:rPr lang="en-US" sz="1300" dirty="0"/>
                  <a:t> is zero. In fact we’re interesting in case of </a:t>
                </a:r>
                <a14:m>
                  <m:oMath xmlns:m="http://schemas.openxmlformats.org/officeDocument/2006/math">
                    <m:r>
                      <a:rPr lang="en-US" sz="1300" i="1">
                        <a:latin typeface="Cambria Math"/>
                      </a:rPr>
                      <m:t>𝑔</m:t>
                    </m:r>
                    <m:r>
                      <a:rPr lang="en-US" sz="1300" i="1">
                        <a:latin typeface="Cambria Math"/>
                      </a:rPr>
                      <m:t>=0</m:t>
                    </m:r>
                  </m:oMath>
                </a14:m>
                <a:endParaRPr lang="en-US" sz="1300" dirty="0" smtClean="0"/>
              </a:p>
              <a:p>
                <a:pPr marL="118872" lvl="0" indent="0">
                  <a:buNone/>
                </a:pPr>
                <a:endParaRPr lang="en-US" sz="1300" b="1" dirty="0" smtClean="0"/>
              </a:p>
              <a:p>
                <a:pPr marL="118872" lvl="0" indent="0">
                  <a:buNone/>
                </a:pPr>
                <a:r>
                  <a:rPr lang="en-US" sz="1300" b="1" dirty="0" smtClean="0"/>
                  <a:t>Note:</a:t>
                </a:r>
              </a:p>
              <a:p>
                <a:pPr marL="118872" lvl="0" indent="0">
                  <a:buNone/>
                </a:pPr>
                <a:r>
                  <a:rPr lang="en-US" sz="1300" i="1" dirty="0" smtClean="0"/>
                  <a:t>“In </a:t>
                </a:r>
                <a:r>
                  <a:rPr lang="en-US" sz="1300" i="1" dirty="0"/>
                  <a:t>fact if use </a:t>
                </a:r>
                <a:r>
                  <a:rPr lang="en-US" sz="1300" i="1" dirty="0" smtClean="0"/>
                  <a:t>steps </a:t>
                </a:r>
                <a:r>
                  <a:rPr lang="en-US" sz="1300" i="1" dirty="0"/>
                  <a:t>#4, #6 and half of step #5 </a:t>
                </a:r>
                <a:r>
                  <a:rPr lang="en-US" sz="1300" i="1" dirty="0" smtClean="0"/>
                  <a:t>then it </a:t>
                </a:r>
                <a:r>
                  <a:rPr lang="en-US" sz="1300" i="1" dirty="0"/>
                  <a:t>will more closely approximate a path. But in practice really it can be discarded</a:t>
                </a:r>
                <a:r>
                  <a:rPr lang="en-US" sz="1300" i="1" dirty="0" smtClean="0"/>
                  <a:t>.” – </a:t>
                </a:r>
                <a:r>
                  <a:rPr lang="en-US" sz="1300" i="1" dirty="0" err="1" smtClean="0"/>
                  <a:t>J.Friedman</a:t>
                </a:r>
                <a:endParaRPr lang="en-US" sz="1300" i="1" dirty="0" smtClean="0"/>
              </a:p>
              <a:p>
                <a:pPr marL="118872" indent="0">
                  <a:buNone/>
                </a:pPr>
                <a:endParaRPr lang="en-US" sz="1300" i="1" dirty="0" smtClean="0"/>
              </a:p>
              <a:p>
                <a:pPr marL="118872" indent="0">
                  <a:buNone/>
                </a:pPr>
                <a:r>
                  <a:rPr lang="en-US" sz="1300" i="1" dirty="0" smtClean="0"/>
                  <a:t>“For </a:t>
                </a:r>
                <a:r>
                  <a:rPr lang="en-US" sz="1300" i="1" dirty="0"/>
                  <a:t>case when penalty is convex optimization problems path is continuous, for non-convex penalties path have discontinuities. And algorithm don’t provide such paths</a:t>
                </a:r>
                <a:r>
                  <a:rPr lang="en-US" sz="1300" i="1" dirty="0" smtClean="0"/>
                  <a:t>.” –  </a:t>
                </a:r>
                <a:r>
                  <a:rPr lang="en-US" sz="1300" i="1" dirty="0" err="1" smtClean="0"/>
                  <a:t>J.Friedman</a:t>
                </a:r>
                <a:endParaRPr lang="ru-RU" sz="13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-25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290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Boosting. Apply GPS to formalize boosting algorithm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 smtClean="0"/>
                              <m:t>𝑓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 smtClean="0"/>
                                  <m:t>𝑥</m:t>
                                </m:r>
                                <m:r>
                                  <a:rPr lang="en-US" i="1" smtClean="0"/>
                                  <m:t>;</m:t>
                                </m:r>
                                <m:r>
                                  <a:rPr lang="en-US" i="1" smtClean="0"/>
                                  <m:t>𝑏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ℬ</m:t>
                        </m:r>
                      </m:sub>
                    </m:sSub>
                  </m:oMath>
                </a14:m>
                <a:r>
                  <a:rPr lang="en-US" dirty="0" smtClean="0"/>
                  <a:t> is a class of </a:t>
                </a:r>
                <a:r>
                  <a:rPr lang="en-US" b="1" dirty="0" smtClean="0"/>
                  <a:t>base(or weak) learners</a:t>
                </a:r>
                <a:r>
                  <a:rPr lang="en-US" dirty="0" smtClean="0"/>
                  <a:t>. In our case it’s all possible decision trees build with CART regression (with fixed strategy to select split point)</a:t>
                </a:r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r>
                  <a:rPr lang="en-US" dirty="0"/>
                  <a:t>We’re going to construct</a:t>
                </a:r>
                <a:r>
                  <a:rPr lang="en-US" dirty="0" smtClean="0"/>
                  <a:t> predictor in form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F</m:t>
                      </m:r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r>
                            <a:rPr lang="en-US" i="1"/>
                            <m:t>𝑥</m:t>
                          </m:r>
                        </m:e>
                      </m:d>
                      <m:r>
                        <a:rPr lang="en-US" i="1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/>
                          </m:ctrlPr>
                        </m:naryPr>
                        <m:sub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=1</m:t>
                          </m:r>
                        </m:sub>
                        <m:sup>
                          <m:r>
                            <a:rPr lang="en-US" i="1"/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𝑎</m:t>
                              </m:r>
                            </m:e>
                            <m:sub>
                              <m:r>
                                <a:rPr lang="en-US" i="1"/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/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𝑥</m:t>
                          </m:r>
                          <m:r>
                            <a:rPr lang="en-US" i="1"/>
                            <m:t>;</m:t>
                          </m:r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𝑏</m:t>
                              </m:r>
                            </m:e>
                            <m:sub>
                              <m:r>
                                <a:rPr lang="en-US" i="1"/>
                                <m:t>𝑗</m:t>
                              </m:r>
                            </m:sub>
                          </m:sSub>
                          <m:r>
                            <a:rPr lang="en-US" i="1"/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We’re going to find coefficient via algorithm via which we solve: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𝜆</m:t>
                    </m:r>
                    <m:r>
                      <a:rPr lang="en-US" i="1">
                        <a:latin typeface="Cambria Math"/>
                      </a:rPr>
                      <m:t>)=</m:t>
                    </m:r>
                    <m:r>
                      <a:rPr lang="en-US" i="1">
                        <a:latin typeface="Cambria Math"/>
                      </a:rPr>
                      <m:t>𝑎𝑟𝑔𝑚𝑖𝑛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𝜆</m:t>
                        </m:r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There are so enormous components number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 smtClean="0"/>
                  <a:t> so we idea use GPS algorithm</a:t>
                </a:r>
                <a:endParaRPr lang="en-US" dirty="0"/>
              </a:p>
              <a:p>
                <a:endParaRPr lang="en-US" dirty="0" smtClean="0"/>
              </a:p>
              <a:p>
                <a:endParaRPr lang="ru-RU" dirty="0"/>
              </a:p>
              <a:p>
                <a:pPr marL="118872" indent="0">
                  <a:buNone/>
                </a:pPr>
                <a:endParaRPr lang="ru-RU" b="1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54" r="-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270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Boosting. Compute negative </a:t>
            </a:r>
            <a:r>
              <a:rPr lang="en-US" dirty="0"/>
              <a:t>gradient vector of the empirical risk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/>
                        </m:ctrlPr>
                      </m:sSub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r>
                      <a:rPr lang="en-US" i="1"/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ru-RU" i="1"/>
                        </m:ctrlPr>
                      </m:dPr>
                      <m:e>
                        <m:f>
                          <m:fPr>
                            <m:ctrlPr>
                              <a:rPr lang="ru-RU" i="1"/>
                            </m:ctrlPr>
                          </m:fPr>
                          <m:num>
                            <m:r>
                              <a:rPr lang="en-US" i="1"/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</m:acc>
                          </m:num>
                          <m:den>
                            <m:r>
                              <a:rPr lang="en-US" i="1"/>
                              <m:t>𝜕</m:t>
                            </m:r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𝑎</m:t>
                                </m:r>
                              </m:e>
                              <m:sub>
                                <m:r>
                                  <a:rPr lang="en-US" i="1"/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|</m:t>
                        </m:r>
                      </m:e>
                      <m:sub>
                        <m:r>
                          <a:rPr lang="en-US" i="1"/>
                          <m:t>𝑎</m:t>
                        </m:r>
                        <m:r>
                          <a:rPr lang="en-US" i="1"/>
                          <m:t>=</m:t>
                        </m:r>
                        <m:acc>
                          <m:accPr>
                            <m:chr m:val="̂"/>
                            <m:ctrlPr>
                              <a:rPr lang="ru-RU" i="1"/>
                            </m:ctrlPr>
                          </m:accPr>
                          <m:e>
                            <m:r>
                              <a:rPr lang="en-US" i="1"/>
                              <m:t>𝑎</m:t>
                            </m:r>
                            <m:r>
                              <a:rPr lang="en-US" i="1"/>
                              <m:t>(</m:t>
                            </m:r>
                            <m:r>
                              <a:rPr lang="en-US" i="1"/>
                              <m:t>𝜈</m:t>
                            </m:r>
                            <m:r>
                              <a:rPr lang="en-US"/>
                              <m:t> </m:t>
                            </m:r>
                            <m:r>
                              <a:rPr lang="en-US" i="1"/>
                              <m:t>)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 we can use chain </a:t>
                </a:r>
                <a:r>
                  <a:rPr lang="en-US" dirty="0" smtClean="0"/>
                  <a:t>rule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/>
                        </m:ctrlPr>
                      </m:sSubPr>
                      <m:e>
                        <m:r>
                          <a:rPr lang="en-US" sz="2400" i="1"/>
                          <m:t>𝑔</m:t>
                        </m:r>
                      </m:e>
                      <m:sub>
                        <m:r>
                          <a:rPr lang="en-US" sz="2400" i="1"/>
                          <m:t>𝑗</m:t>
                        </m:r>
                      </m:sub>
                    </m:sSub>
                    <m:r>
                      <a:rPr lang="en-US" sz="2400" i="1"/>
                      <m:t>=−</m:t>
                    </m:r>
                    <m:f>
                      <m:fPr>
                        <m:ctrlPr>
                          <a:rPr lang="ru-RU" sz="2400" i="1"/>
                        </m:ctrlPr>
                      </m:fPr>
                      <m:num>
                        <m:r>
                          <a:rPr lang="en-US" sz="2400" i="1"/>
                          <m:t>1</m:t>
                        </m:r>
                      </m:num>
                      <m:den>
                        <m:r>
                          <a:rPr lang="en-US" sz="2400" i="1"/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400" i="1"/>
                        </m:ctrlPr>
                      </m:naryPr>
                      <m:sub>
                        <m:r>
                          <a:rPr lang="en-US" sz="2400" i="1"/>
                          <m:t>𝑖</m:t>
                        </m:r>
                        <m:r>
                          <a:rPr lang="en-US" sz="2400" i="1"/>
                          <m:t>=1</m:t>
                        </m:r>
                      </m:sub>
                      <m:sup>
                        <m:r>
                          <a:rPr lang="en-US" sz="2400" i="1"/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ru-RU" sz="2400" i="1"/>
                            </m:ctrlPr>
                          </m:fPr>
                          <m:num>
                            <m:r>
                              <a:rPr lang="en-US" sz="2400" i="1"/>
                              <m:t>𝜕</m:t>
                            </m:r>
                            <m:r>
                              <a:rPr lang="en-US" sz="2400" i="1"/>
                              <m:t>(</m:t>
                            </m:r>
                            <m:r>
                              <a:rPr lang="en-US" sz="2400" i="1"/>
                              <m:t>𝐿</m:t>
                            </m:r>
                            <m:d>
                              <m:dPr>
                                <m:ctrlPr>
                                  <a:rPr lang="ru-RU" sz="2400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400" i="1"/>
                                    </m:ctrlPr>
                                  </m:sSubPr>
                                  <m:e>
                                    <m:r>
                                      <a:rPr lang="en-US" sz="2400" i="1"/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/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/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2400" i="1"/>
                                    </m:ctrlPr>
                                  </m:sSubPr>
                                  <m:e>
                                    <m:r>
                                      <a:rPr lang="en-US" sz="2400" i="1"/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i="1"/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2400" i="1"/>
                              <m:t>𝜕</m:t>
                            </m:r>
                            <m:sSub>
                              <m:sSubPr>
                                <m:ctrlPr>
                                  <a:rPr lang="ru-RU" sz="2400" i="1"/>
                                </m:ctrlPr>
                              </m:sSubPr>
                              <m:e>
                                <m:r>
                                  <a:rPr lang="en-US" sz="2400" i="1"/>
                                  <m:t>𝐹</m:t>
                                </m:r>
                              </m:e>
                              <m:sub>
                                <m:r>
                                  <a:rPr lang="en-US" sz="2400" i="1"/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f>
                      <m:fPr>
                        <m:ctrlPr>
                          <a:rPr lang="ru-RU" sz="2400" i="1"/>
                        </m:ctrlPr>
                      </m:fPr>
                      <m:num>
                        <m:r>
                          <a:rPr lang="en-US" sz="2400" i="1"/>
                          <m:t>𝜕</m:t>
                        </m:r>
                        <m:sSub>
                          <m:sSubPr>
                            <m:ctrlPr>
                              <a:rPr lang="ru-RU" sz="2400" i="1"/>
                            </m:ctrlPr>
                          </m:sSubPr>
                          <m:e>
                            <m:r>
                              <a:rPr lang="en-US" sz="2400" i="1"/>
                              <m:t>𝐹</m:t>
                            </m:r>
                          </m:e>
                          <m:sub>
                            <m:r>
                              <a:rPr lang="en-US" sz="2400" i="1"/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400" i="1"/>
                          <m:t>𝜕</m:t>
                        </m:r>
                        <m:sSub>
                          <m:sSubPr>
                            <m:ctrlPr>
                              <a:rPr lang="ru-RU" sz="2400" i="1"/>
                            </m:ctrlPr>
                          </m:sSubPr>
                          <m:e>
                            <m:r>
                              <a:rPr lang="en-US" sz="2400" i="1"/>
                              <m:t>𝑎</m:t>
                            </m:r>
                          </m:e>
                          <m:sub>
                            <m:r>
                              <a:rPr lang="en-US" sz="2400" i="1"/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400" i="1"/>
                      <m:t>=</m:t>
                    </m:r>
                    <m:f>
                      <m:fPr>
                        <m:ctrlPr>
                          <a:rPr lang="ru-RU" sz="2400" i="1"/>
                        </m:ctrlPr>
                      </m:fPr>
                      <m:num>
                        <m:r>
                          <a:rPr lang="en-US" sz="2400" i="1"/>
                          <m:t>1</m:t>
                        </m:r>
                      </m:num>
                      <m:den>
                        <m:r>
                          <a:rPr lang="en-US" sz="2400" i="1"/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400" i="1"/>
                        </m:ctrlPr>
                      </m:naryPr>
                      <m:sub>
                        <m:r>
                          <a:rPr lang="en-US" sz="2400" i="1"/>
                          <m:t>𝑖</m:t>
                        </m:r>
                        <m:r>
                          <a:rPr lang="en-US" sz="2400" i="1"/>
                          <m:t>=1</m:t>
                        </m:r>
                      </m:sub>
                      <m:sup>
                        <m:r>
                          <a:rPr lang="en-US" sz="2400" i="1"/>
                          <m:t>𝑁</m:t>
                        </m:r>
                      </m:sup>
                      <m:e>
                        <m:r>
                          <a:rPr lang="en-US" sz="2400" i="1"/>
                          <m:t>−</m:t>
                        </m:r>
                        <m:f>
                          <m:fPr>
                            <m:ctrlPr>
                              <a:rPr lang="ru-RU" sz="2400" i="1"/>
                            </m:ctrlPr>
                          </m:fPr>
                          <m:num>
                            <m:r>
                              <a:rPr lang="en-US" sz="2400" i="1"/>
                              <m:t>𝜕</m:t>
                            </m:r>
                            <m:r>
                              <a:rPr lang="en-US" sz="2400" i="1"/>
                              <m:t>(</m:t>
                            </m:r>
                            <m:r>
                              <a:rPr lang="en-US" sz="2400" i="1"/>
                              <m:t>𝐿</m:t>
                            </m:r>
                            <m:d>
                              <m:dPr>
                                <m:ctrlPr>
                                  <a:rPr lang="ru-RU" sz="2400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400" i="1"/>
                                    </m:ctrlPr>
                                  </m:sSubPr>
                                  <m:e>
                                    <m:r>
                                      <a:rPr lang="en-US" sz="2400" i="1"/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/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/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2400" i="1"/>
                                    </m:ctrlPr>
                                  </m:sSubPr>
                                  <m:e>
                                    <m:r>
                                      <a:rPr lang="en-US" sz="2400" i="1"/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400" i="1"/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2400" i="1"/>
                              <m:t>𝜕</m:t>
                            </m:r>
                            <m:sSub>
                              <m:sSubPr>
                                <m:ctrlPr>
                                  <a:rPr lang="ru-RU" sz="2400" i="1"/>
                                </m:ctrlPr>
                              </m:sSubPr>
                              <m:e>
                                <m:r>
                                  <a:rPr lang="en-US" sz="2400" i="1"/>
                                  <m:t>𝐹</m:t>
                                </m:r>
                              </m:e>
                              <m:sub>
                                <m:r>
                                  <a:rPr lang="en-US" sz="2400" i="1"/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2400" i="1"/>
                      <m:t>𝑓</m:t>
                    </m:r>
                    <m:r>
                      <a:rPr lang="en-US" sz="2400" i="1"/>
                      <m:t>(</m:t>
                    </m:r>
                    <m:sSub>
                      <m:sSubPr>
                        <m:ctrlPr>
                          <a:rPr lang="ru-RU" sz="2400" i="1"/>
                        </m:ctrlPr>
                      </m:sSubPr>
                      <m:e>
                        <m:r>
                          <a:rPr lang="en-US" sz="2400" i="1"/>
                          <m:t>𝑥</m:t>
                        </m:r>
                      </m:e>
                      <m:sub>
                        <m:r>
                          <a:rPr lang="en-US" sz="2400" i="1"/>
                          <m:t>𝑖</m:t>
                        </m:r>
                      </m:sub>
                    </m:sSub>
                    <m:r>
                      <a:rPr lang="en-US" sz="2400" i="1"/>
                      <m:t>;</m:t>
                    </m:r>
                    <m:sSub>
                      <m:sSubPr>
                        <m:ctrlPr>
                          <a:rPr lang="ru-RU" sz="2400" i="1"/>
                        </m:ctrlPr>
                      </m:sSubPr>
                      <m:e>
                        <m:r>
                          <a:rPr lang="en-US" sz="2400" i="1"/>
                          <m:t>𝑏</m:t>
                        </m:r>
                      </m:e>
                      <m:sub>
                        <m:r>
                          <a:rPr lang="en-US" sz="2400" i="1"/>
                          <m:t>𝑗</m:t>
                        </m:r>
                      </m:sub>
                    </m:sSub>
                    <m:r>
                      <a:rPr lang="en-US" sz="2400" i="1"/>
                      <m:t>)</m:t>
                    </m:r>
                  </m:oMath>
                </a14:m>
                <a:r>
                  <a:rPr lang="en-US" sz="2400" dirty="0" smtClean="0"/>
                  <a:t> [*]</a:t>
                </a:r>
                <a:endParaRPr lang="ru-RU" sz="2400" dirty="0"/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But: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B050"/>
                            </a:solidFill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</a:rPr>
                          <m:t>𝑖</m:t>
                        </m:r>
                      </m:sub>
                    </m:sSub>
                    <m:r>
                      <a:rPr lang="en-US" i="1"/>
                      <m:t>=−</m:t>
                    </m:r>
                    <m:f>
                      <m:fPr>
                        <m:ctrlPr>
                          <a:rPr lang="ru-RU" i="1"/>
                        </m:ctrlPr>
                      </m:fPr>
                      <m:num>
                        <m:r>
                          <a:rPr lang="en-US" i="1"/>
                          <m:t>𝜕</m:t>
                        </m:r>
                        <m:r>
                          <a:rPr lang="en-US" i="1"/>
                          <m:t>(</m:t>
                        </m:r>
                        <m:r>
                          <a:rPr lang="en-US" i="1"/>
                          <m:t>𝐿</m:t>
                        </m:r>
                        <m:d>
                          <m:dPr>
                            <m:ctrlPr>
                              <a:rPr lang="ru-RU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𝑦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  <m:r>
                              <a:rPr lang="en-US" i="1"/>
                              <m:t>,</m:t>
                            </m:r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𝐹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/>
                          <m:t>𝜕</m:t>
                        </m:r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𝐹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- </a:t>
                </a:r>
                <a:r>
                  <a:rPr lang="en-US" dirty="0"/>
                  <a:t>it’s a property of the loss </a:t>
                </a:r>
                <a:r>
                  <a:rPr lang="en-US" dirty="0" smtClean="0"/>
                  <a:t>only.</a:t>
                </a:r>
                <a:r>
                  <a:rPr lang="en-US" dirty="0"/>
                  <a:t> </a:t>
                </a:r>
                <a:r>
                  <a:rPr lang="en-US" dirty="0" smtClean="0"/>
                  <a:t> E.g.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𝐹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𝑙</m:t>
                    </m:r>
                    <m:r>
                      <a:rPr lang="en-US" i="1">
                        <a:latin typeface="Cambria Math"/>
                      </a:rPr>
                      <m:t>=(</m:t>
                    </m:r>
                    <m:r>
                      <a:rPr lang="en-US" i="1">
                        <a:latin typeface="Cambria Math"/>
                      </a:rPr>
                      <m:t>𝑦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𝐹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This </a:t>
                </a:r>
                <a:r>
                  <a:rPr lang="en-US" dirty="0" err="1" smtClean="0"/>
                  <a:t>quanity</a:t>
                </a:r>
                <a:r>
                  <a:rPr lang="en-US" dirty="0" smtClean="0"/>
                  <a:t> has </a:t>
                </a:r>
                <a:r>
                  <a:rPr lang="en-US" dirty="0"/>
                  <a:t>different names</a:t>
                </a:r>
                <a:r>
                  <a:rPr lang="en-US" dirty="0" smtClean="0"/>
                  <a:t>:</a:t>
                </a:r>
              </a:p>
              <a:p>
                <a:r>
                  <a:rPr lang="en-US" u="sng" dirty="0"/>
                  <a:t>Pseudo-response</a:t>
                </a:r>
                <a:r>
                  <a:rPr lang="en-US" dirty="0"/>
                  <a:t> - should be called, because it specifically what the tree try to predict as it will be seen in </a:t>
                </a:r>
                <a:r>
                  <a:rPr lang="en-US" dirty="0" smtClean="0"/>
                  <a:t>future</a:t>
                </a:r>
              </a:p>
              <a:p>
                <a:endParaRPr lang="ru-RU" dirty="0"/>
              </a:p>
              <a:p>
                <a:r>
                  <a:rPr lang="en-US" u="sng" dirty="0"/>
                  <a:t>Generalized Residual</a:t>
                </a:r>
                <a:r>
                  <a:rPr lang="en-US" dirty="0"/>
                  <a:t> - the term that people is really </a:t>
                </a:r>
                <a:r>
                  <a:rPr lang="en-US" dirty="0" smtClean="0"/>
                  <a:t>use.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Now via this </a:t>
                </a:r>
                <a:r>
                  <a:rPr lang="en-US" dirty="0" err="1" smtClean="0"/>
                  <a:t>quanity</a:t>
                </a:r>
                <a:r>
                  <a:rPr lang="en-US" dirty="0" smtClean="0"/>
                  <a:t> equation [*] can be written as: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/>
                      </a:rPr>
                      <m:t>∙</m:t>
                    </m:r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ru-RU" dirty="0"/>
              </a:p>
              <a:p>
                <a:pPr marL="118872" indent="0">
                  <a:buNone/>
                </a:pPr>
                <a:endParaRPr lang="ru-RU" b="1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-8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35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Boosting. </a:t>
            </a:r>
            <a:r>
              <a:rPr lang="en-US" dirty="0" smtClean="0"/>
              <a:t>Extra couple sets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:r>
                  <a:rPr lang="en-US" dirty="0" smtClean="0"/>
                  <a:t>We need to introduce couple sets: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Active set of parameters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a:rPr lang="en-US" i="1"/>
                      <m:t>𝐴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={</m:t>
                    </m:r>
                    <m:r>
                      <a:rPr lang="en-US" i="1"/>
                      <m:t>𝑗</m:t>
                    </m:r>
                    <m:r>
                      <a:rPr lang="en-US" i="1"/>
                      <m:t>: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r>
                      <a:rPr lang="en-US" i="1"/>
                      <m:t>(</m:t>
                    </m:r>
                    <m:r>
                      <a:rPr lang="en-US" i="1"/>
                      <m:t>𝜈</m:t>
                    </m:r>
                    <m:r>
                      <a:rPr lang="en-US" i="1"/>
                      <m:t>)≠0}</m:t>
                    </m:r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(Active) Set of Base learners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a:rPr lang="en-US" i="1"/>
                      <m:t>𝐻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={</m:t>
                    </m:r>
                    <m:r>
                      <a:rPr lang="en-US" i="1"/>
                      <m:t>𝑓</m:t>
                    </m:r>
                    <m:r>
                      <a:rPr lang="en-US" i="1"/>
                      <m:t>(</m:t>
                    </m:r>
                    <m:r>
                      <a:rPr lang="en-US" i="1"/>
                      <m:t>𝑥</m:t>
                    </m:r>
                    <m:r>
                      <a:rPr lang="en-US" i="1"/>
                      <m:t>;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𝑏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r>
                      <a:rPr lang="en-US" i="1"/>
                      <m:t>):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r>
                      <a:rPr lang="en-US" i="1"/>
                      <m:t>(</m:t>
                    </m:r>
                    <m:r>
                      <a:rPr lang="en-US" i="1"/>
                      <m:t>𝜈</m:t>
                    </m:r>
                    <m:r>
                      <a:rPr lang="en-US" i="1"/>
                      <m:t>)≠0}</m:t>
                    </m:r>
                  </m:oMath>
                </a14:m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227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Boosting GPS algorithm.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Name as </a:t>
                </a:r>
                <a:r>
                  <a:rPr lang="en-US" dirty="0" err="1" smtClean="0"/>
                  <a:t>J.Friedman</a:t>
                </a:r>
                <a:r>
                  <a:rPr lang="en-US" dirty="0" smtClean="0"/>
                  <a:t> attached is Boosting GPS algorithm, which nobody implemented currently.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lvl="0" indent="0">
                  <a:buNone/>
                </a:pPr>
                <a:r>
                  <a:rPr lang="en-US" b="1" dirty="0" smtClean="0"/>
                  <a:t>Step#1 </a:t>
                </a:r>
              </a:p>
              <a:p>
                <a:pPr marL="118872" lvl="0" indent="0">
                  <a:buNone/>
                </a:pPr>
                <a14:m>
                  <m:oMath xmlns:m="http://schemas.openxmlformats.org/officeDocument/2006/math">
                    <m:r>
                      <a:rPr lang="en-US" i="1"/>
                      <m:t>𝜈</m:t>
                    </m:r>
                    <m:r>
                      <a:rPr lang="en-US" i="1"/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/>
                      <m:t>𝐴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={}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/>
                      <m:t>𝐻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/>
                    </m:d>
                  </m:oMath>
                </a14:m>
                <a:endParaRPr lang="en-US" dirty="0" smtClean="0"/>
              </a:p>
              <a:p>
                <a:pPr marL="118872" lvl="0" indent="0">
                  <a:buNone/>
                </a:pPr>
                <a:endParaRPr lang="ru-RU" dirty="0"/>
              </a:p>
              <a:p>
                <a:pPr marL="118872" lvl="0" indent="0">
                  <a:buNone/>
                </a:pPr>
                <a:r>
                  <a:rPr lang="en-US" b="1" dirty="0" smtClean="0"/>
                  <a:t>Step #2</a:t>
                </a:r>
              </a:p>
              <a:p>
                <a:pPr marL="118872" lvl="0" indent="0">
                  <a:buNone/>
                </a:pPr>
                <a:r>
                  <a:rPr lang="en-US" dirty="0" smtClean="0"/>
                  <a:t>Start </a:t>
                </a:r>
                <a:r>
                  <a:rPr lang="en-US" dirty="0"/>
                  <a:t>loop to choose which one </a:t>
                </a:r>
                <a:r>
                  <a:rPr lang="en-US" dirty="0" smtClean="0"/>
                  <a:t>update</a:t>
                </a:r>
              </a:p>
              <a:p>
                <a:pPr marL="118872" lvl="0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/>
                  <a:t>Step </a:t>
                </a:r>
                <a:r>
                  <a:rPr lang="en-US" b="1" dirty="0" smtClean="0"/>
                  <a:t>#3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f>
                      <m:fPr>
                        <m:ctrlPr>
                          <a:rPr lang="ru-RU" i="1"/>
                        </m:ctrlPr>
                      </m:fPr>
                      <m:num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𝑔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𝜈</m:t>
                        </m:r>
                        <m:r>
                          <a:rPr lang="en-US" i="1"/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𝑝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𝜈</m:t>
                        </m:r>
                        <m:r>
                          <a:rPr lang="en-US" i="1"/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u="sng" dirty="0"/>
                  <a:t>and do it for active variables i.e. </a:t>
                </a:r>
                <a14:m>
                  <m:oMath xmlns:m="http://schemas.openxmlformats.org/officeDocument/2006/math">
                    <m:r>
                      <a:rPr lang="en-US" i="1" u="sng"/>
                      <m:t>𝑗</m:t>
                    </m:r>
                    <m:r>
                      <a:rPr lang="en-US" i="1" u="sng"/>
                      <m:t>∈</m:t>
                    </m:r>
                    <m:r>
                      <a:rPr lang="en-US" i="1" u="sng"/>
                      <m:t>𝐴</m:t>
                    </m:r>
                  </m:oMath>
                </a14:m>
                <a:endParaRPr lang="en-US" u="sng" dirty="0" smtClean="0"/>
              </a:p>
              <a:p>
                <a:pPr marL="118872" lvl="0" indent="0">
                  <a:buNone/>
                </a:pPr>
                <a:endParaRPr lang="en-US" u="sng" dirty="0" smtClean="0"/>
              </a:p>
              <a:p>
                <a:pPr marL="118872" indent="0">
                  <a:buNone/>
                </a:pPr>
                <a:r>
                  <a:rPr lang="en-US" b="1" dirty="0"/>
                  <a:t>Step </a:t>
                </a:r>
                <a:r>
                  <a:rPr lang="en-US" b="1" dirty="0" smtClean="0"/>
                  <a:t>#4</a:t>
                </a:r>
                <a:endParaRPr lang="en-US" b="1" dirty="0"/>
              </a:p>
              <a:p>
                <a:pPr marL="118872" lvl="0" indent="0">
                  <a:buNone/>
                </a:pPr>
                <a:r>
                  <a:rPr lang="en-US" dirty="0" smtClean="0"/>
                  <a:t>Compute </a:t>
                </a:r>
                <a:r>
                  <a:rPr lang="en-US" dirty="0"/>
                  <a:t>set S such that </a:t>
                </a:r>
                <a14:m>
                  <m:oMath xmlns:m="http://schemas.openxmlformats.org/officeDocument/2006/math">
                    <m:r>
                      <a:rPr lang="en-US" i="1"/>
                      <m:t>𝑆</m:t>
                    </m:r>
                    <m:r>
                      <a:rPr lang="en-US" i="1"/>
                      <m:t>={</m:t>
                    </m:r>
                    <m:r>
                      <a:rPr lang="en-US" i="1"/>
                      <m:t>𝑗</m:t>
                    </m:r>
                    <m:r>
                      <a:rPr lang="en-US" i="1"/>
                      <m:t>|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&lt;0}</m:t>
                    </m:r>
                  </m:oMath>
                </a14:m>
                <a:r>
                  <a:rPr lang="en-US" dirty="0"/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 </m:t>
                        </m:r>
                        <m:r>
                          <a:rPr lang="en-US" i="1"/>
                          <m:t>𝑎𝑛𝑑</m:t>
                        </m:r>
                        <m:r>
                          <a:rPr lang="en-US" i="1"/>
                          <m:t> </m:t>
                        </m:r>
                        <m:r>
                          <a:rPr lang="en-US" i="1"/>
                          <m:t>𝑎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</m:oMath>
                </a14:m>
                <a:r>
                  <a:rPr lang="en-US" dirty="0"/>
                  <a:t> has different </a:t>
                </a:r>
                <a:r>
                  <a:rPr lang="en-US" dirty="0" smtClean="0"/>
                  <a:t>signs</a:t>
                </a:r>
                <a:r>
                  <a:rPr lang="en-US" dirty="0"/>
                  <a:t> </a:t>
                </a:r>
                <a:r>
                  <a:rPr lang="en-US" u="sng" dirty="0" smtClean="0"/>
                  <a:t>and </a:t>
                </a:r>
                <a:r>
                  <a:rPr lang="en-US" u="sng" dirty="0"/>
                  <a:t>do it for active variables i.e. </a:t>
                </a:r>
                <a14:m>
                  <m:oMath xmlns:m="http://schemas.openxmlformats.org/officeDocument/2006/math">
                    <m:r>
                      <a:rPr lang="en-US" i="1" u="sng"/>
                      <m:t>𝑗</m:t>
                    </m:r>
                    <m:r>
                      <a:rPr lang="en-US" i="1" u="sng"/>
                      <m:t>∈</m:t>
                    </m:r>
                    <m:r>
                      <a:rPr lang="en-US" i="1" u="sng"/>
                      <m:t>𝐴</m:t>
                    </m:r>
                  </m:oMath>
                </a14:m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endParaRPr lang="ru-RU" dirty="0" smtClean="0"/>
              </a:p>
              <a:p>
                <a:pPr marL="633222" indent="-514350">
                  <a:buFont typeface="+mj-lt"/>
                  <a:buAutoNum type="arabicPeriod"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957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Boosting GPS algorithm.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:r>
                  <a:rPr lang="en-US" b="1" dirty="0" smtClean="0"/>
                  <a:t>#Step 5</a:t>
                </a:r>
              </a:p>
              <a:p>
                <a:pPr marL="118872" lvl="0" indent="0">
                  <a:buNone/>
                </a:pPr>
                <a:r>
                  <a:rPr lang="en-US" dirty="0"/>
                  <a:t>If S is empty </a:t>
                </a:r>
                <a:r>
                  <a:rPr lang="en-US" dirty="0" smtClean="0"/>
                  <a:t>then</a:t>
                </a:r>
              </a:p>
              <a:p>
                <a:pPr marL="118872" lv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𝑗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  <m:r>
                      <a:rPr lang="en-US" i="1"/>
                      <m:t>=</m:t>
                    </m:r>
                    <m:r>
                      <a:rPr lang="en-US" i="1"/>
                      <m:t>𝑎𝑟𝑔𝑚𝑎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𝑗</m:t>
                        </m:r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𝜖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𝜈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|</m:t>
                        </m:r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𝜆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ru-RU" i="1"/>
                            </m:ctrlPr>
                          </m:dPr>
                          <m:e>
                            <m:r>
                              <a:rPr lang="en-US" i="1"/>
                              <m:t>𝜈</m:t>
                            </m:r>
                          </m:e>
                        </m:d>
                        <m:r>
                          <a:rPr lang="en-US" i="1"/>
                          <m:t>|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marL="118872" lvl="0" indent="0">
                  <a:buNone/>
                </a:pPr>
                <a:r>
                  <a:rPr lang="en-US" dirty="0" smtClean="0"/>
                  <a:t>which </a:t>
                </a:r>
                <a:r>
                  <a:rPr lang="en-US" u="sng" dirty="0" smtClean="0"/>
                  <a:t>happens </a:t>
                </a:r>
                <a:r>
                  <a:rPr lang="en-US" u="sng" dirty="0"/>
                  <a:t>more often then case-6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b="1" dirty="0"/>
                  <a:t>Magic step-1: </a:t>
                </a:r>
                <a:endParaRPr lang="ru-RU" b="1" dirty="0"/>
              </a:p>
              <a:p>
                <a:pPr marL="118872" indent="0">
                  <a:buNone/>
                </a:pPr>
                <a:r>
                  <a:rPr lang="en-US" dirty="0" smtClean="0"/>
                  <a:t>Assume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f>
                      <m:fPr>
                        <m:ctrlPr>
                          <a:rPr lang="ru-RU" i="1"/>
                        </m:ctrlPr>
                      </m:fPr>
                      <m:num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𝑔</m:t>
                            </m: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𝜈</m:t>
                        </m:r>
                        <m:r>
                          <a:rPr lang="en-US" i="1"/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𝑝</m:t>
                            </m: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  <m:r>
                          <a:rPr lang="en-US" i="1"/>
                          <m:t>(0)</m:t>
                        </m:r>
                      </m:den>
                    </m:f>
                  </m:oMath>
                </a14:m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∉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/>
                  <a:t>Magic </a:t>
                </a:r>
                <a:r>
                  <a:rPr lang="en-US" b="1" dirty="0" smtClean="0"/>
                  <a:t>step-2: 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𝑘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  <m:r>
                      <a:rPr lang="en-US" i="1"/>
                      <m:t>=</m:t>
                    </m:r>
                    <m:r>
                      <a:rPr lang="en-US" i="1"/>
                      <m:t>𝑎𝑟𝑔𝑚𝑎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∉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𝐴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𝜈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|</m:t>
                        </m:r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𝜆</m:t>
                            </m: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ru-RU" i="1"/>
                            </m:ctrlPr>
                          </m:dPr>
                          <m:e>
                            <m:r>
                              <a:rPr lang="en-US" i="1"/>
                              <m:t>𝜈</m:t>
                            </m:r>
                          </m:e>
                        </m:d>
                        <m:r>
                          <a:rPr lang="en-US" i="1"/>
                          <m:t>|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ru-RU" b="1" dirty="0"/>
              </a:p>
              <a:p>
                <a:pPr marL="118872" indent="0">
                  <a:buNone/>
                </a:pPr>
                <a:endParaRPr lang="ru-RU" b="1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588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Boosting GPS algorithm.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118872" indent="0">
                  <a:buNone/>
                </a:pPr>
                <a:r>
                  <a:rPr lang="en-US" b="1" dirty="0" smtClean="0"/>
                  <a:t>#Step 5.5</a:t>
                </a:r>
              </a:p>
              <a:p>
                <a:pPr marL="118872" indent="0">
                  <a:buNone/>
                </a:pPr>
                <a:endParaRPr lang="en-US" b="1" dirty="0"/>
              </a:p>
              <a:p>
                <a:pPr marL="118872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|</m:t>
                        </m:r>
                        <m:r>
                          <a:rPr lang="en-US" i="1"/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ru-RU" i="1"/>
                            </m:ctrlPr>
                          </m:sSupPr>
                          <m:e>
                            <m:r>
                              <a:rPr lang="en-US" i="1"/>
                              <m:t>𝑗</m:t>
                            </m:r>
                          </m:e>
                          <m:sup>
                            <m:r>
                              <a:rPr lang="en-US" i="1"/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|≥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|</m:t>
                        </m:r>
                        <m:r>
                          <a:rPr lang="en-US" i="1"/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ru-RU" i="1"/>
                            </m:ctrlPr>
                          </m:sSupPr>
                          <m:e>
                            <m:r>
                              <a:rPr lang="en-US" i="1"/>
                              <m:t>𝑘</m:t>
                            </m:r>
                          </m:e>
                          <m:sup>
                            <m:r>
                              <a:rPr lang="en-US" i="1"/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|</m:t>
                    </m:r>
                  </m:oMath>
                </a14:m>
                <a:endParaRPr lang="ru-RU" dirty="0"/>
              </a:p>
              <a:p>
                <a:pPr marL="118872" indent="0">
                  <a:buNone/>
                </a:pPr>
                <a:r>
                  <a:rPr lang="en-US" dirty="0" smtClean="0"/>
                  <a:t>{</a:t>
                </a:r>
              </a:p>
              <a:p>
                <a:pPr marL="118872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  // Do not include weak learner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into model</a:t>
                </a:r>
                <a:endParaRPr lang="ru-RU" dirty="0">
                  <a:solidFill>
                    <a:srgbClr val="FF0000"/>
                  </a:solidFill>
                </a:endParaRPr>
              </a:p>
              <a:p>
                <a:pPr marL="118872" indent="0"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a:rPr lang="en-US" i="1"/>
                                  <m:t>𝑗</m:t>
                                </m:r>
                              </m:e>
                              <m:sup>
                                <m:r>
                                  <a:rPr lang="en-US" i="1"/>
                                  <m:t>∗</m:t>
                                </m:r>
                              </m:sup>
                            </m:sSup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  <m:r>
                          <a:rPr lang="en-US" i="1"/>
                          <m:t>+</m:t>
                        </m:r>
                        <m:r>
                          <a:rPr lang="en-US" i="1"/>
                          <m:t>𝑑</m:t>
                        </m:r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a:rPr lang="en-US" i="1"/>
                                  <m:t>𝑗</m:t>
                                </m:r>
                              </m:e>
                              <m:sup>
                                <m:r>
                                  <a:rPr lang="en-US" i="1"/>
                                  <m:t>∗</m:t>
                                </m:r>
                              </m:sup>
                            </m:sSup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+</m:t>
                    </m:r>
                    <m:r>
                      <a:rPr lang="en-US" i="1"/>
                      <m:t>𝑑</m:t>
                    </m:r>
                    <m:r>
                      <a:rPr lang="en-US" i="1"/>
                      <m:t>𝜈</m:t>
                    </m:r>
                    <m:r>
                      <a:rPr lang="en-US" i="1"/>
                      <m:t>∙</m:t>
                    </m:r>
                    <m:r>
                      <a:rPr lang="en-US" i="1"/>
                      <m:t>𝑠𝑖𝑔𝑛</m:t>
                    </m:r>
                    <m:r>
                      <a:rPr lang="en-US" i="1"/>
                      <m:t>(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sSup>
                          <m:sSupPr>
                            <m:ctrlPr>
                              <a:rPr lang="ru-RU" i="1"/>
                            </m:ctrlPr>
                          </m:sSupPr>
                          <m:e>
                            <m:r>
                              <a:rPr lang="en-US" i="1"/>
                              <m:t>𝑗</m:t>
                            </m:r>
                          </m:e>
                          <m:sup>
                            <m:r>
                              <a:rPr lang="en-US" i="1"/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)</m:t>
                    </m:r>
                  </m:oMath>
                </a14:m>
                <a:endParaRPr lang="ru-RU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  </m:t>
                    </m:r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  <m:r>
                          <a:rPr lang="en-US" i="1"/>
                          <m:t>+</m:t>
                        </m:r>
                        <m:r>
                          <a:rPr lang="en-US" i="1"/>
                          <m:t>𝑑</m:t>
                        </m:r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≠</m:t>
                    </m:r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i="1" u="sng"/>
                      <m:t>𝑗</m:t>
                    </m:r>
                    <m:r>
                      <a:rPr lang="en-US" i="1" u="sng"/>
                      <m:t>∈</m:t>
                    </m:r>
                    <m:r>
                      <a:rPr lang="en-US" i="1" u="sng"/>
                      <m:t>𝐴</m:t>
                    </m:r>
                  </m:oMath>
                </a14:m>
                <a:r>
                  <a:rPr lang="en-US" dirty="0"/>
                  <a:t>)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/>
                      <m:t>𝜈</m:t>
                    </m:r>
                    <m:r>
                      <a:rPr lang="en-US" i="1"/>
                      <m:t>=</m:t>
                    </m:r>
                    <m:r>
                      <a:rPr lang="en-US" i="1"/>
                      <m:t>𝜈</m:t>
                    </m:r>
                    <m:r>
                      <a:rPr lang="en-US" i="1"/>
                      <m:t>+</m:t>
                    </m:r>
                    <m:r>
                      <a:rPr lang="en-US" i="1"/>
                      <m:t>𝑑</m:t>
                    </m:r>
                    <m:r>
                      <a:rPr lang="en-US" i="1"/>
                      <m:t>𝜈</m:t>
                    </m:r>
                  </m:oMath>
                </a14:m>
                <a:endParaRPr lang="ru-RU" dirty="0"/>
              </a:p>
              <a:p>
                <a:pPr marL="118872" indent="0">
                  <a:buNone/>
                </a:pPr>
                <a:r>
                  <a:rPr lang="en-US" dirty="0"/>
                  <a:t>}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dirty="0"/>
                  <a:t>else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dirty="0"/>
                  <a:t>{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  //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Include </a:t>
                </a:r>
                <a:r>
                  <a:rPr lang="en-US" dirty="0">
                    <a:solidFill>
                      <a:srgbClr val="00B050"/>
                    </a:solidFill>
                  </a:rPr>
                  <a:t>weak learner into the model</a:t>
                </a:r>
                <a:endParaRPr lang="ru-RU" dirty="0">
                  <a:solidFill>
                    <a:srgbClr val="00B050"/>
                  </a:solidFill>
                </a:endParaRPr>
              </a:p>
              <a:p>
                <a:pPr marL="118872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/>
                      <m:t>𝐴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  <m:r>
                          <a:rPr lang="en-US" i="1"/>
                          <m:t>+</m:t>
                        </m:r>
                        <m:r>
                          <a:rPr lang="en-US" i="1"/>
                          <m:t>𝑑</m:t>
                        </m:r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𝐴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∪{</m:t>
                    </m:r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𝑘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  <m:r>
                      <a:rPr lang="en-US" i="1"/>
                      <m:t>}</m:t>
                    </m:r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/>
                      <m:t>𝐻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  <m:r>
                          <a:rPr lang="en-US" i="1"/>
                          <m:t>+</m:t>
                        </m:r>
                        <m:r>
                          <a:rPr lang="en-US" i="1"/>
                          <m:t>𝑑</m:t>
                        </m:r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𝐻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∪{</m:t>
                    </m:r>
                    <m:r>
                      <a:rPr lang="en-US" i="1"/>
                      <m:t>𝑓</m:t>
                    </m:r>
                    <m:r>
                      <a:rPr lang="en-US" i="1"/>
                      <m:t>(</m:t>
                    </m:r>
                    <m:r>
                      <a:rPr lang="en-US" i="1"/>
                      <m:t>𝑥</m:t>
                    </m:r>
                    <m:r>
                      <a:rPr lang="en-US" i="1"/>
                      <m:t>;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𝑏</m:t>
                        </m:r>
                      </m:e>
                      <m:sub>
                        <m:sSup>
                          <m:sSupPr>
                            <m:ctrlPr>
                              <a:rPr lang="ru-RU" i="1"/>
                            </m:ctrlPr>
                          </m:sSupPr>
                          <m:e>
                            <m:r>
                              <a:rPr lang="en-US" i="1"/>
                              <m:t>𝑘</m:t>
                            </m:r>
                          </m:e>
                          <m:sup>
                            <m:r>
                              <a:rPr lang="en-US" i="1"/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i="1"/>
                      <m:t>)}</m:t>
                    </m:r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dirty="0"/>
                  <a:t>  For </a:t>
                </a:r>
                <a14:m>
                  <m:oMath xmlns:m="http://schemas.openxmlformats.org/officeDocument/2006/math">
                    <m:r>
                      <a:rPr lang="en-US" i="1"/>
                      <m:t>𝑗</m:t>
                    </m:r>
                    <m:r>
                      <a:rPr lang="en-US" i="1"/>
                      <m:t>≠</m:t>
                    </m:r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𝑘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---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  <m:r>
                          <a:rPr lang="en-US" i="1"/>
                          <m:t>+</m:t>
                        </m:r>
                        <m:r>
                          <a:rPr lang="en-US" i="1"/>
                          <m:t>𝑑</m:t>
                        </m:r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u="sng"/>
                      <m:t>𝑗</m:t>
                    </m:r>
                    <m:r>
                      <a:rPr lang="en-US" i="1" u="sng"/>
                      <m:t>∈</m:t>
                    </m:r>
                    <m:r>
                      <a:rPr lang="en-US" i="1" u="sng"/>
                      <m:t>𝐴</m:t>
                    </m:r>
                    <m:r>
                      <a:rPr lang="en-US" i="1" u="sng"/>
                      <m:t>)</m:t>
                    </m:r>
                  </m:oMath>
                </a14:m>
                <a:endParaRPr lang="ru-RU" dirty="0"/>
              </a:p>
              <a:p>
                <a:pPr marL="118872" indent="0">
                  <a:buNone/>
                </a:pPr>
                <a:r>
                  <a:rPr lang="en-US" dirty="0"/>
                  <a:t>  For </a:t>
                </a:r>
                <a14:m>
                  <m:oMath xmlns:m="http://schemas.openxmlformats.org/officeDocument/2006/math">
                    <m:r>
                      <a:rPr lang="en-US" i="1"/>
                      <m:t>𝑗</m:t>
                    </m:r>
                    <m:r>
                      <a:rPr lang="en-US" i="1"/>
                      <m:t>=</m:t>
                    </m:r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𝑘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---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a:rPr lang="en-US" i="1"/>
                                  <m:t>𝑘</m:t>
                                </m:r>
                              </m:e>
                              <m:sup>
                                <m:r>
                                  <a:rPr lang="en-US" i="1"/>
                                  <m:t>∗</m:t>
                                </m:r>
                              </m:sup>
                            </m:sSup>
                            <m:r>
                              <a:rPr lang="en-US"/>
                              <m:t> 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  <m:r>
                          <a:rPr lang="en-US" i="1"/>
                          <m:t>+</m:t>
                        </m:r>
                        <m:r>
                          <a:rPr lang="en-US" i="1"/>
                          <m:t>𝑑</m:t>
                        </m:r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a:rPr lang="en-US" i="1"/>
                                  <m:t>𝑘</m:t>
                                </m:r>
                              </m:e>
                              <m:sup>
                                <m:r>
                                  <a:rPr lang="en-US" i="1"/>
                                  <m:t>∗</m:t>
                                </m:r>
                              </m:sup>
                            </m:sSup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+</m:t>
                    </m:r>
                    <m:r>
                      <a:rPr lang="en-US" i="1"/>
                      <m:t>𝑑</m:t>
                    </m:r>
                    <m:r>
                      <a:rPr lang="en-US" i="1"/>
                      <m:t>𝜈</m:t>
                    </m:r>
                    <m:r>
                      <a:rPr lang="en-US" i="1"/>
                      <m:t>∙</m:t>
                    </m:r>
                    <m:r>
                      <a:rPr lang="en-US" i="1"/>
                      <m:t>𝑠𝑖𝑔𝑛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a:rPr lang="en-US" i="1"/>
                                  <m:t>𝑘</m:t>
                                </m:r>
                              </m:e>
                              <m:sup>
                                <m:r>
                                  <a:rPr lang="en-US" i="1"/>
                                  <m:t>∗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ru-RU" i="1"/>
                            </m:ctrlPr>
                          </m:dPr>
                          <m:e>
                            <m:r>
                              <a:rPr lang="en-US" i="1"/>
                              <m:t>𝜈</m:t>
                            </m:r>
                          </m:e>
                        </m:d>
                      </m:e>
                    </m:d>
                    <m:r>
                      <a:rPr lang="en-US" i="1"/>
                      <m:t>=0+</m:t>
                    </m:r>
                    <m:r>
                      <a:rPr lang="en-US" i="1"/>
                      <m:t>𝑑</m:t>
                    </m:r>
                    <m:r>
                      <a:rPr lang="en-US" i="1"/>
                      <m:t>𝜈</m:t>
                    </m:r>
                    <m:r>
                      <a:rPr lang="en-US" i="1"/>
                      <m:t>∙</m:t>
                    </m:r>
                    <m:r>
                      <a:rPr lang="en-US" i="1"/>
                      <m:t>𝑠𝑖𝑔𝑛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𝜆</m:t>
                            </m:r>
                          </m:e>
                          <m:sub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a:rPr lang="en-US" i="1"/>
                                  <m:t>𝑘</m:t>
                                </m:r>
                              </m:e>
                              <m:sup>
                                <m:r>
                                  <a:rPr lang="en-US" i="1"/>
                                  <m:t>∗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ru-RU" i="1"/>
                            </m:ctrlPr>
                          </m:dPr>
                          <m:e>
                            <m:r>
                              <a:rPr lang="en-US" i="1"/>
                              <m:t>𝜈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dirty="0"/>
                  <a:t>}</a:t>
                </a:r>
                <a:endParaRPr lang="ru-RU" dirty="0"/>
              </a:p>
              <a:p>
                <a:pPr marL="118872" indent="0">
                  <a:buNone/>
                </a:pPr>
                <a:endParaRPr lang="ru-RU" b="1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146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Boosting GPS algorithm.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lvl="0" indent="0">
                  <a:buNone/>
                </a:pPr>
                <a:r>
                  <a:rPr lang="en-US" b="1" dirty="0" smtClean="0"/>
                  <a:t>Step #6</a:t>
                </a:r>
              </a:p>
              <a:p>
                <a:pPr marL="118872" lvl="0" indent="0">
                  <a:buNone/>
                </a:pPr>
                <a:r>
                  <a:rPr lang="en-US" dirty="0" smtClean="0"/>
                  <a:t>If </a:t>
                </a:r>
                <a:r>
                  <a:rPr lang="en-US" dirty="0"/>
                  <a:t>S is not empty </a:t>
                </a:r>
                <a:r>
                  <a:rPr lang="en-US" dirty="0" smtClean="0"/>
                  <a:t>then</a:t>
                </a:r>
              </a:p>
              <a:p>
                <a:pPr marL="118872" lv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𝑗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  <m:r>
                      <a:rPr lang="en-US" i="1"/>
                      <m:t>=</m:t>
                    </m:r>
                    <m:r>
                      <a:rPr lang="en-US" i="1"/>
                      <m:t>𝑎𝑟𝑔𝑚𝑎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𝑗</m:t>
                        </m:r>
                        <m:r>
                          <a:rPr lang="en-US" i="1"/>
                          <m:t>𝜖</m:t>
                        </m:r>
                        <m:r>
                          <a:rPr lang="en-US" i="1"/>
                          <m:t>𝑆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|</m:t>
                        </m:r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𝜆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ru-RU" i="1"/>
                            </m:ctrlPr>
                          </m:dPr>
                          <m:e>
                            <m:r>
                              <a:rPr lang="en-US" i="1"/>
                              <m:t>𝜈</m:t>
                            </m:r>
                          </m:e>
                        </m:d>
                        <m:r>
                          <a:rPr lang="en-US" i="1"/>
                          <m:t>|</m:t>
                        </m:r>
                      </m:e>
                    </m:d>
                  </m:oMath>
                </a14:m>
                <a:endParaRPr lang="en-US" i="1" dirty="0" smtClean="0"/>
              </a:p>
              <a:p>
                <a:pPr marL="118872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i="1"/>
                          </m:ctrlPr>
                        </m:accPr>
                        <m:e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𝑎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𝑗</m:t>
                                  </m:r>
                                </m:e>
                                <m:sup>
                                  <m:r>
                                    <a:rPr lang="en-US" i="1"/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acc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r>
                            <a:rPr lang="en-US" i="1"/>
                            <m:t>𝜈</m:t>
                          </m:r>
                          <m:r>
                            <a:rPr lang="en-US" i="1"/>
                            <m:t>+</m:t>
                          </m:r>
                          <m:r>
                            <a:rPr lang="en-US" i="1"/>
                            <m:t>𝑑</m:t>
                          </m:r>
                          <m:r>
                            <a:rPr lang="en-US" i="1"/>
                            <m:t>𝜈</m:t>
                          </m:r>
                        </m:e>
                      </m:d>
                      <m:r>
                        <a:rPr lang="en-US" i="1"/>
                        <m:t>=</m:t>
                      </m:r>
                      <m:acc>
                        <m:accPr>
                          <m:chr m:val="̂"/>
                          <m:ctrlPr>
                            <a:rPr lang="ru-RU" i="1"/>
                          </m:ctrlPr>
                        </m:accPr>
                        <m:e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𝑎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𝑗</m:t>
                                  </m:r>
                                </m:e>
                                <m:sup>
                                  <m:r>
                                    <a:rPr lang="en-US" i="1"/>
                                    <m:t>∗</m:t>
                                  </m:r>
                                </m:sup>
                              </m:sSup>
                            </m:sub>
                          </m:sSub>
                        </m:e>
                      </m:acc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r>
                            <a:rPr lang="en-US" i="1"/>
                            <m:t>𝜈</m:t>
                          </m:r>
                        </m:e>
                      </m:d>
                      <m:r>
                        <a:rPr lang="en-US" i="1"/>
                        <m:t>+</m:t>
                      </m:r>
                      <m:r>
                        <a:rPr lang="en-US" i="1"/>
                        <m:t>𝑑</m:t>
                      </m:r>
                      <m:r>
                        <a:rPr lang="en-US" i="1"/>
                        <m:t>𝜈</m:t>
                      </m:r>
                      <m:r>
                        <a:rPr lang="en-US" i="1"/>
                        <m:t>∙</m:t>
                      </m:r>
                      <m:r>
                        <a:rPr lang="en-US" i="1"/>
                        <m:t>𝑠𝑖𝑔𝑛</m:t>
                      </m:r>
                      <m:r>
                        <a:rPr lang="en-US" i="1"/>
                        <m:t>(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en-US" i="1"/>
                            <m:t>𝜆</m:t>
                          </m:r>
                        </m:e>
                        <m:sub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r>
                                <a:rPr lang="en-US" i="1"/>
                                <m:t>𝑗</m:t>
                              </m:r>
                            </m:e>
                            <m:sup>
                              <m:r>
                                <a:rPr lang="en-US" i="1"/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r>
                            <a:rPr lang="en-US" i="1"/>
                            <m:t>𝜈</m:t>
                          </m:r>
                        </m:e>
                      </m:d>
                      <m:r>
                        <a:rPr lang="en-US" i="1"/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  <m:r>
                          <a:rPr lang="en-US" i="1"/>
                          <m:t>+</m:t>
                        </m:r>
                        <m:r>
                          <a:rPr lang="en-US" i="1"/>
                          <m:t>𝑑</m:t>
                        </m:r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</m:oMath>
                </a14:m>
                <a:r>
                  <a:rPr lang="en-US" dirty="0" smtClean="0"/>
                  <a:t> (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≠</m:t>
                    </m:r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Increment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𝜈</m:t>
                    </m:r>
                  </m:oMath>
                </a14:m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r>
                      <a:rPr lang="en-US" i="1"/>
                      <m:t>𝜈</m:t>
                    </m:r>
                    <m:r>
                      <a:rPr lang="en-US" i="1"/>
                      <m:t>=</m:t>
                    </m:r>
                    <m:r>
                      <a:rPr lang="en-US" i="1"/>
                      <m:t>𝜈</m:t>
                    </m:r>
                    <m:r>
                      <a:rPr lang="en-US" i="1"/>
                      <m:t>+</m:t>
                    </m:r>
                    <m:r>
                      <a:rPr lang="en-US" i="1"/>
                      <m:t>𝑑</m:t>
                    </m:r>
                    <m:r>
                      <a:rPr lang="en-US" i="1"/>
                      <m:t>𝜈</m:t>
                    </m:r>
                  </m:oMath>
                </a14:m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457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Boosting GPS algorithm.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lvl="0" indent="0">
                  <a:buNone/>
                </a:pPr>
                <a:r>
                  <a:rPr lang="en-US" b="1" dirty="0" smtClean="0"/>
                  <a:t>Step# 7</a:t>
                </a:r>
              </a:p>
              <a:p>
                <a:pPr marL="118872" lvl="0" indent="0">
                  <a:buNone/>
                </a:pPr>
                <a:r>
                  <a:rPr lang="en-US" dirty="0" smtClean="0"/>
                  <a:t>End of the loop.  </a:t>
                </a:r>
                <a:r>
                  <a:rPr lang="en-US" dirty="0" err="1" smtClean="0"/>
                  <a:t>Goto</a:t>
                </a:r>
                <a:r>
                  <a:rPr lang="en-US" dirty="0" smtClean="0"/>
                  <a:t> step#2.</a:t>
                </a:r>
              </a:p>
              <a:p>
                <a:pPr marL="118872" lvl="0" indent="0">
                  <a:buNone/>
                </a:pPr>
                <a:r>
                  <a:rPr lang="en-US" dirty="0" err="1" smtClean="0"/>
                  <a:t>Leve</a:t>
                </a:r>
                <a:r>
                  <a:rPr lang="en-US" dirty="0" smtClean="0"/>
                  <a:t> the cycle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=0</m:t>
                    </m:r>
                  </m:oMath>
                </a14:m>
                <a:r>
                  <a:rPr lang="en-US" dirty="0" smtClean="0"/>
                  <a:t>for all active variables </a:t>
                </a:r>
                <a:r>
                  <a:rPr lang="en-US" dirty="0"/>
                  <a:t>i.e. in fact we’re interesting  in case when </a:t>
                </a:r>
                <a14:m>
                  <m:oMath xmlns:m="http://schemas.openxmlformats.org/officeDocument/2006/math">
                    <m:r>
                      <a:rPr lang="en-US" i="1"/>
                      <m:t>𝑔</m:t>
                    </m:r>
                    <m:r>
                      <a:rPr lang="en-US" i="1"/>
                      <m:t>=0</m:t>
                    </m:r>
                  </m:oMath>
                </a14:m>
                <a:r>
                  <a:rPr lang="en-US" dirty="0"/>
                  <a:t> and we’re in local minimum</a:t>
                </a: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94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CART Decision Tree for classification </a:t>
            </a:r>
            <a:br>
              <a:rPr lang="en-US" sz="3200" dirty="0"/>
            </a:br>
            <a:r>
              <a:rPr lang="en-US" sz="3200" dirty="0" smtClean="0"/>
              <a:t>(various problems in search strategy)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Assume we leave score criteria as it was for regression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ru-RU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{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}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20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0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∏"/>
                                              <m:limLoc m:val="undOvr"/>
                                              <m:ctrlPr>
                                                <a:rPr lang="ru-RU" sz="2000" i="1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/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sz="20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000" i="1">
                                                      <a:latin typeface="Cambria Math"/>
                                                    </a:rPr>
                                                    <m:t>𝜖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0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/>
                                                        </a:rPr>
                                                        <m:t>𝑚𝑗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…</m:t>
                    </m:r>
                    <m:r>
                      <a:rPr lang="en-US" sz="20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Drama:</a:t>
                </a:r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r>
                  <a:rPr lang="en-US" i="1" u="sng" dirty="0" smtClean="0"/>
                  <a:t>Greedy </a:t>
                </a:r>
                <a:r>
                  <a:rPr lang="en-US" i="1" u="sng" dirty="0"/>
                  <a:t>one look-ahead does not work at </a:t>
                </a:r>
                <a:r>
                  <a:rPr lang="en-US" i="1" u="sng" dirty="0" smtClean="0"/>
                  <a:t>all in such circumstances with improvement . </a:t>
                </a:r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endParaRPr lang="en-US" i="1" u="sng" dirty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r>
                  <a:rPr lang="en-US" dirty="0" smtClean="0"/>
                  <a:t>To upgrade CART(Classification And Regression Trees) model to allow make classification various steps should be made.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70" t="-922" r="-1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607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Boosting GPS algorithm.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18872" indent="0">
                  <a:buNone/>
                </a:pPr>
                <a:r>
                  <a:rPr lang="en-US" dirty="0"/>
                  <a:t>People ignore in implementations active and non-active set. And it saves some time</a:t>
                </a:r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Argument of people who such thing:</a:t>
                </a:r>
              </a:p>
              <a:p>
                <a:pPr marL="118872" indent="0">
                  <a:buNone/>
                </a:pPr>
                <a:r>
                  <a:rPr lang="en-US" u="sng" dirty="0" smtClean="0"/>
                  <a:t>We really don’t </a:t>
                </a:r>
                <a:r>
                  <a:rPr lang="en-US" u="sng" dirty="0"/>
                  <a:t>know what we’re </a:t>
                </a:r>
                <a:r>
                  <a:rPr lang="en-US" u="sng" dirty="0" smtClean="0"/>
                  <a:t>finding</a:t>
                </a:r>
              </a:p>
              <a:p>
                <a:pPr marL="118872" indent="0">
                  <a:buNone/>
                </a:pPr>
                <a:endParaRPr lang="en-US" u="sng" dirty="0"/>
              </a:p>
              <a:p>
                <a:pPr marL="118872" indent="0">
                  <a:buNone/>
                </a:pPr>
                <a:r>
                  <a:rPr lang="en-US" b="1" dirty="0" smtClean="0"/>
                  <a:t>Magic step-1/step-2 description:</a:t>
                </a:r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i="1"/>
                      <m:t>𝑔</m:t>
                    </m:r>
                    <m:r>
                      <a:rPr lang="en-US" i="1"/>
                      <m:t>(</m:t>
                    </m:r>
                    <m:r>
                      <a:rPr lang="en-US" i="1"/>
                      <m:t>𝑏</m:t>
                    </m:r>
                    <m:r>
                      <a:rPr lang="en-US" i="1"/>
                      <m:t>;</m:t>
                    </m:r>
                    <m:r>
                      <a:rPr lang="en-US" i="1"/>
                      <m:t>𝜈</m:t>
                    </m:r>
                    <m:r>
                      <a:rPr lang="en-US" i="1"/>
                      <m:t>)=</m:t>
                    </m:r>
                    <m:f>
                      <m:fPr>
                        <m:ctrlPr>
                          <a:rPr lang="ru-RU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r>
                          <a:rPr lang="en-US" i="1"/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i="1"/>
                        </m:ctrlPr>
                      </m:naryPr>
                      <m:sub>
                        <m:r>
                          <a:rPr lang="en-US" i="1"/>
                          <m:t>𝑖</m:t>
                        </m:r>
                        <m:r>
                          <a:rPr lang="en-US" i="1"/>
                          <m:t>=1</m:t>
                        </m:r>
                      </m:sub>
                      <m:sup>
                        <m:r>
                          <a:rPr lang="en-US" i="1"/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𝑙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/>
                      <m:t>(</m:t>
                    </m:r>
                    <m:r>
                      <a:rPr lang="en-US" i="1"/>
                      <m:t>𝜈</m:t>
                    </m:r>
                    <m:r>
                      <a:rPr lang="en-US" i="1"/>
                      <m:t>)∙</m:t>
                    </m:r>
                    <m:r>
                      <a:rPr lang="en-US" i="1"/>
                      <m:t>𝑓</m:t>
                    </m:r>
                    <m:r>
                      <a:rPr lang="en-US" i="1"/>
                      <m:t>(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;</m:t>
                    </m:r>
                    <m:r>
                      <a:rPr lang="en-US" i="1"/>
                      <m:t>𝑏</m:t>
                    </m:r>
                    <m:r>
                      <a:rPr lang="en-US" i="1"/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𝑝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(0)</m:t>
                    </m:r>
                  </m:oMath>
                </a14:m>
                <a:r>
                  <a:rPr lang="en-US" dirty="0"/>
                  <a:t> is the same so really what we want find based learner parameters such </a:t>
                </a:r>
                <a:r>
                  <a:rPr lang="en-US" dirty="0" smtClean="0"/>
                  <a:t>that.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pPr marL="118872" indent="0">
                  <a:buNone/>
                </a:pPr>
                <a:r>
                  <a:rPr lang="en-US" dirty="0" smtClean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𝜆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</m:t>
                    </m:r>
                    <m:f>
                      <m:fPr>
                        <m:ctrlPr>
                          <a:rPr lang="ru-RU" i="1"/>
                        </m:ctrlPr>
                      </m:fPr>
                      <m:num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𝑔</m:t>
                            </m: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𝜈</m:t>
                        </m:r>
                        <m:r>
                          <a:rPr lang="en-US" i="1"/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𝑝</m:t>
                            </m: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  <m:r>
                          <a:rPr lang="en-US" i="1"/>
                          <m:t>(0)</m:t>
                        </m:r>
                      </m:den>
                    </m:f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maximized </a:t>
                </a:r>
                <a:r>
                  <a:rPr lang="en-US" dirty="0"/>
                  <a:t>&lt;=&gt;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𝑔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(</m:t>
                    </m:r>
                    <m:r>
                      <a:rPr lang="en-US" i="1"/>
                      <m:t>𝜈</m:t>
                    </m:r>
                    <m:r>
                      <a:rPr lang="en-US" i="1"/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maximized</a:t>
                </a:r>
                <a:r>
                  <a:rPr lang="en-US" dirty="0"/>
                  <a:t> </a:t>
                </a:r>
                <a:r>
                  <a:rPr lang="en-US" dirty="0" smtClean="0"/>
                  <a:t>&lt;=&gt;</a:t>
                </a:r>
                <a:endParaRPr lang="ru-RU" dirty="0"/>
              </a:p>
              <a:p>
                <a:pPr marL="118872" indent="0">
                  <a:buNone/>
                </a:pPr>
                <a:r>
                  <a:rPr lang="en-US" dirty="0" smtClean="0"/>
                  <a:t>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𝑏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  <m:r>
                      <a:rPr lang="en-US" i="1"/>
                      <m:t>(</m:t>
                    </m:r>
                    <m:r>
                      <a:rPr lang="en-US" i="1"/>
                      <m:t>𝜈</m:t>
                    </m:r>
                    <m:r>
                      <a:rPr lang="en-US" i="1"/>
                      <m:t>)=</m:t>
                    </m:r>
                    <m:r>
                      <a:rPr lang="en-US" i="1"/>
                      <m:t>𝑎𝑟𝑔𝑚𝑎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𝑏</m:t>
                        </m:r>
                      </m:sub>
                    </m:sSub>
                    <m:r>
                      <a:rPr lang="en-US" i="1"/>
                      <m:t>(|</m:t>
                    </m:r>
                    <m:r>
                      <a:rPr lang="en-US" i="1"/>
                      <m:t>𝑔</m:t>
                    </m:r>
                    <m:r>
                      <a:rPr lang="en-US" i="1"/>
                      <m:t>(</m:t>
                    </m:r>
                    <m:r>
                      <a:rPr lang="en-US" i="1"/>
                      <m:t>𝑏</m:t>
                    </m:r>
                    <m:r>
                      <a:rPr lang="en-US" i="1"/>
                      <m:t>;</m:t>
                    </m:r>
                    <m:r>
                      <a:rPr lang="en-US" i="1"/>
                      <m:t>𝜈</m:t>
                    </m:r>
                    <m:r>
                      <a:rPr lang="en-US" i="1"/>
                      <m:t>)|)</m:t>
                    </m:r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pPr marL="118872" indent="0">
                  <a:buNone/>
                </a:pPr>
                <a:endParaRPr lang="ru-RU" u="sng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 t="-1318" b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0235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 GPS algorithm. Handle magic steps via equivalency of two optimization problems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Assume we have several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 smtClean="0"/>
                  <a:t> and one </a:t>
                </a:r>
                <a:r>
                  <a:rPr lang="en-US" b="1" dirty="0" smtClean="0"/>
                  <a:t>y</a:t>
                </a:r>
              </a:p>
              <a:p>
                <a:pPr marL="118872" indent="0">
                  <a:buNone/>
                </a:pPr>
                <a:r>
                  <a:rPr lang="en-US" b="1" dirty="0" smtClean="0"/>
                  <a:t>Also: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i="1"/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ru-RU" i="1"/>
                        </m:ctrlPr>
                      </m:d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𝑥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/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/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ru-RU" i="1"/>
                        </m:ctrlPr>
                      </m:d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𝑥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𝑐𝑜𝑛𝑠𝑡</m:t>
                    </m:r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Then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/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/>
                          </m:ctrlPr>
                        </m:dPr>
                        <m:e>
                          <m:sSub>
                            <m:sSubPr>
                              <m:ctrlPr>
                                <a:rPr lang="ru-RU" i="1"/>
                              </m:ctrlPr>
                            </m:sSubPr>
                            <m:e>
                              <m:r>
                                <a:rPr lang="en-US" i="1"/>
                                <m:t>𝑥</m:t>
                              </m:r>
                            </m:e>
                            <m:sub>
                              <m:r>
                                <a:rPr lang="en-US" i="1"/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/>
                        <m:t>=</m:t>
                      </m:r>
                      <m:r>
                        <a:rPr lang="en-US" i="1"/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/>
                          </m:ctrlPr>
                        </m:dPr>
                        <m:e>
                          <m:sSubSup>
                            <m:sSubSupPr>
                              <m:ctrlPr>
                                <a:rPr lang="ru-RU" i="1"/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/>
                                <m:t>j</m:t>
                              </m:r>
                            </m:sub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/>
                        <m:t>−</m:t>
                      </m:r>
                      <m:r>
                        <a:rPr lang="en-US" i="1"/>
                        <m:t>𝐸</m:t>
                      </m:r>
                      <m:sSup>
                        <m:sSupPr>
                          <m:ctrlPr>
                            <a:rPr lang="ru-RU" i="1"/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𝑥</m:t>
                                  </m:r>
                                </m:e>
                                <m:sub>
                                  <m:r>
                                    <a:rPr lang="en-US" i="1"/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/>
                            <m:t>2</m:t>
                          </m:r>
                        </m:sup>
                      </m:sSup>
                      <m:r>
                        <a:rPr lang="en-US" i="1"/>
                        <m:t>=</m:t>
                      </m:r>
                      <m:r>
                        <a:rPr lang="en-US" i="1"/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/>
                          </m:ctrlPr>
                        </m:dPr>
                        <m:e>
                          <m:sSubSup>
                            <m:sSubSupPr>
                              <m:ctrlPr>
                                <a:rPr lang="ru-RU" i="1"/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/>
                                <m:t>j</m:t>
                              </m:r>
                            </m:sub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/>
                        <m:t>−0=</m:t>
                      </m:r>
                      <m:r>
                        <a:rPr lang="en-US" i="1"/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ru-RU" i="1"/>
                          </m:ctrlPr>
                        </m:dPr>
                        <m:e>
                          <m:sSubSup>
                            <m:sSubSupPr>
                              <m:ctrlPr>
                                <a:rPr lang="ru-RU" i="1"/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/>
                                <m:t>j</m:t>
                              </m:r>
                            </m:sub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/>
                          </m:ctrlPr>
                        </m:sSupPr>
                        <m:e>
                          <m:r>
                            <a:rPr lang="en-US" sz="2800" i="1"/>
                            <m:t>𝑗</m:t>
                          </m:r>
                        </m:e>
                        <m:sup>
                          <m:r>
                            <a:rPr lang="en-US" sz="2800" i="1"/>
                            <m:t>∗</m:t>
                          </m:r>
                        </m:sup>
                      </m:sSup>
                      <m:r>
                        <a:rPr lang="en-US" sz="2800" i="1"/>
                        <m:t>=</m:t>
                      </m:r>
                      <m:r>
                        <a:rPr lang="en-US" sz="2800" i="1"/>
                        <m:t>𝑎𝑟𝑔𝑚𝑎</m:t>
                      </m:r>
                      <m:sSub>
                        <m:sSubPr>
                          <m:ctrlPr>
                            <a:rPr lang="ru-RU" sz="2800" i="1"/>
                          </m:ctrlPr>
                        </m:sSubPr>
                        <m:e>
                          <m:r>
                            <a:rPr lang="en-US" sz="2800" i="1"/>
                            <m:t>𝑥</m:t>
                          </m:r>
                        </m:e>
                        <m:sub>
                          <m:r>
                            <a:rPr lang="en-US" sz="2800" i="1"/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800" i="1"/>
                          </m:ctrlPr>
                        </m:dPr>
                        <m:e>
                          <m:r>
                            <a:rPr lang="en-US" sz="2800" i="1"/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𝑐𝑜𝑟𝑟</m:t>
                          </m:r>
                          <m:d>
                            <m:dPr>
                              <m:ctrlPr>
                                <a:rPr lang="ru-RU" sz="2800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/>
                                  </m:ctrlPr>
                                </m:sSubPr>
                                <m:e>
                                  <m:r>
                                    <a:rPr lang="en-US" sz="2800" i="1"/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/>
                                    <m:t>𝑗</m:t>
                                  </m:r>
                                </m:sub>
                              </m:sSub>
                              <m:r>
                                <a:rPr lang="en-US" sz="2800" i="1"/>
                                <m:t>,</m:t>
                              </m:r>
                              <m:r>
                                <a:rPr lang="en-US" sz="2800" i="1"/>
                                <m:t>𝑦</m:t>
                              </m:r>
                            </m:e>
                          </m:d>
                          <m:r>
                            <a:rPr lang="en-US" sz="2800" i="1"/>
                            <m:t>|</m:t>
                          </m:r>
                        </m:e>
                      </m:d>
                      <m:r>
                        <a:rPr lang="en-US" sz="2800" i="1"/>
                        <m:t>=</m:t>
                      </m:r>
                      <m:f>
                        <m:fPr>
                          <m:ctrlPr>
                            <a:rPr lang="ru-RU" sz="2800" i="1"/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800" i="1"/>
                            <m:t>𝑐𝑜𝑣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/>
                                <m:t>𝑥</m:t>
                              </m:r>
                              <m:r>
                                <a:rPr lang="en-US" sz="2800" i="1"/>
                                <m:t>,</m:t>
                              </m:r>
                              <m:r>
                                <a:rPr lang="en-US" sz="2800" i="1"/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|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sz="2800" i="1"/>
                              </m:ctrlPr>
                            </m:radPr>
                            <m:deg/>
                            <m:e>
                              <m:r>
                                <a:rPr lang="en-US" sz="2800" i="1"/>
                                <m:t>𝐷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800" i="1"/>
                                  </m:ctrlPr>
                                </m:dPr>
                                <m:e>
                                  <m:r>
                                    <a:rPr lang="en-US" sz="2800" i="1"/>
                                    <m:t>𝑥</m:t>
                                  </m:r>
                                </m:e>
                              </m:d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ru-RU" sz="2800" i="1"/>
                              </m:ctrlPr>
                            </m:radPr>
                            <m:deg/>
                            <m:e>
                              <m:r>
                                <a:rPr lang="en-US" sz="2800" i="1"/>
                                <m:t>𝐷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sz="2800" i="1"/>
                                  </m:ctrlPr>
                                </m:dPr>
                                <m:e>
                                  <m:r>
                                    <a:rPr lang="en-US" sz="2800" i="1"/>
                                    <m:t>𝑦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sz="2800" i="1"/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…=</m:t>
                      </m:r>
                      <m:r>
                        <a:rPr lang="en-US" sz="2800" i="1"/>
                        <m:t>𝑎𝑟𝑔𝑚𝑎</m:t>
                      </m:r>
                      <m:sSub>
                        <m:sSubPr>
                          <m:ctrlPr>
                            <a:rPr lang="ru-RU" sz="2800" i="1"/>
                          </m:ctrlPr>
                        </m:sSubPr>
                        <m:e>
                          <m:r>
                            <a:rPr lang="en-US" sz="2800" i="1"/>
                            <m:t>𝑥</m:t>
                          </m:r>
                        </m:e>
                        <m:sub>
                          <m:r>
                            <a:rPr lang="en-US" sz="2800" i="1"/>
                            <m:t>𝑗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ru-RU" sz="2800" i="1"/>
                          </m:ctrlPr>
                        </m:dPr>
                        <m:e>
                          <m:r>
                            <a:rPr lang="en-US" sz="2800" i="1"/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sz="2800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/>
                                  </m:ctrlPr>
                                </m:sSubPr>
                                <m:e>
                                  <m:r>
                                    <a:rPr lang="en-US" sz="2800" i="1"/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/>
                                    <m:t>𝑗</m:t>
                                  </m:r>
                                </m:sub>
                              </m:sSub>
                              <m:r>
                                <a:rPr lang="en-US" sz="2800" i="1"/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 smtClean="0"/>
              </a:p>
              <a:p>
                <a:pPr marL="118872" indent="0">
                  <a:buNone/>
                </a:pPr>
                <a:endParaRPr lang="ru-RU" b="1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2425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 GPS algorithm. Handle magic steps via equivalency of two optimization problems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400" i="1" smtClean="0"/>
                          </m:ctrlPr>
                        </m:sSupPr>
                        <m:e>
                          <m:r>
                            <a:rPr lang="en-US" sz="2400" i="1"/>
                            <m:t>𝑗</m:t>
                          </m:r>
                        </m:e>
                        <m:sup>
                          <m:r>
                            <a:rPr lang="en-US" sz="2400" i="1"/>
                            <m:t>∗</m:t>
                          </m:r>
                        </m:sup>
                      </m:sSup>
                      <m:r>
                        <a:rPr lang="en-US" sz="2400" i="1"/>
                        <m:t>=</m:t>
                      </m:r>
                      <m:r>
                        <a:rPr lang="en-US" sz="2400" i="1"/>
                        <m:t>𝑎𝑟𝑔𝑚𝑖</m:t>
                      </m:r>
                      <m:sSub>
                        <m:sSubPr>
                          <m:ctrlPr>
                            <a:rPr lang="ru-RU" sz="2400" i="1"/>
                          </m:ctrlPr>
                        </m:sSubPr>
                        <m:e>
                          <m:r>
                            <a:rPr lang="en-US" sz="2400" i="1"/>
                            <m:t>𝑛</m:t>
                          </m:r>
                        </m:e>
                        <m:sub>
                          <m:r>
                            <a:rPr lang="en-US" sz="2400" i="1"/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400" i="1"/>
                          </m:ctrlPr>
                        </m:dPr>
                        <m:e>
                          <m:func>
                            <m:funcPr>
                              <m:ctrlPr>
                                <a:rPr lang="ru-RU" sz="2400" i="1"/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ru-RU" sz="2400" i="1"/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/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/>
                                    <m:t>ρ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/>
                                <m:t>𝐸</m:t>
                              </m:r>
                              <m:sSup>
                                <m:sSupPr>
                                  <m:ctrlPr>
                                    <a:rPr lang="ru-RU" sz="2400" i="1"/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2400" i="1"/>
                                      </m:ctrlPr>
                                    </m:dPr>
                                    <m:e>
                                      <m:r>
                                        <a:rPr lang="en-US" sz="2400" i="1"/>
                                        <m:t>𝑦</m:t>
                                      </m:r>
                                      <m:r>
                                        <a:rPr lang="en-US" sz="2400" i="1"/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/>
                                        <m:t>ρ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/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/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/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/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sz="2400" i="1"/>
                        <m:t>=</m:t>
                      </m:r>
                      <m:r>
                        <a:rPr lang="en-US" sz="2400" i="1"/>
                        <m:t>𝑎𝑟𝑔𝑚𝑖</m:t>
                      </m:r>
                      <m:sSub>
                        <m:sSubPr>
                          <m:ctrlPr>
                            <a:rPr lang="ru-RU" sz="2400" i="1"/>
                          </m:ctrlPr>
                        </m:sSubPr>
                        <m:e>
                          <m:r>
                            <a:rPr lang="en-US" sz="2400" i="1"/>
                            <m:t>𝑛</m:t>
                          </m:r>
                        </m:e>
                        <m:sub>
                          <m:r>
                            <a:rPr lang="en-US" sz="2400" i="1"/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sz="2400" i="1"/>
                          </m:ctrlPr>
                        </m:dPr>
                        <m:e>
                          <m:func>
                            <m:funcPr>
                              <m:ctrlPr>
                                <a:rPr lang="ru-RU" sz="2400" i="1"/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ru-RU" sz="2400" i="1"/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/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400"/>
                                    <m:t>ρ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ru-RU" sz="2400" i="1"/>
                                  </m:ctrlPr>
                                </m:dPr>
                                <m:e>
                                  <m:r>
                                    <a:rPr lang="en-US" sz="2400" i="1"/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2400" i="1"/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ru-RU" sz="2400" i="1"/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/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i="1"/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/>
                                    <m:t>−2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/>
                                    <m:t>ρ</m:t>
                                  </m:r>
                                  <m:r>
                                    <a:rPr lang="en-US" sz="2400" i="1"/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2400" i="1"/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/>
                                        <m:t>y</m:t>
                                      </m:r>
                                      <m:sSub>
                                        <m:sSubPr>
                                          <m:ctrlPr>
                                            <a:rPr lang="ru-RU" sz="2400" i="1"/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/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/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/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ru-RU" sz="2400" i="1"/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/>
                                        <m:t>ρ</m:t>
                                      </m:r>
                                    </m:e>
                                    <m:sup>
                                      <m:r>
                                        <a:rPr lang="en-US" sz="2400"/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1"/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sz="2400" i="1"/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ru-RU" sz="2400" i="1"/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/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/>
                                            <m:t>j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/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118872" indent="0">
                  <a:buNone/>
                </a:pPr>
                <a:endParaRPr lang="ru-RU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 can removed it’s just additive constant and does not affect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/>
                  <a:t>For fixed j inner minimization problem is unconstrained convex optimization problem with quadratic </a:t>
                </a:r>
                <a:r>
                  <a:rPr lang="en-US" dirty="0" smtClean="0"/>
                  <a:t>objective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ru-RU" i="1"/>
                        </m:ctrlPr>
                      </m:sSubSupPr>
                      <m:e>
                        <m:d>
                          <m:dPr>
                            <m:ctrlPr>
                              <a:rPr lang="ru-RU" i="1"/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/>
                                  <m:t>ρ</m:t>
                                </m:r>
                              </m:e>
                              <m:sup>
                                <m:r>
                                  <a:rPr lang="en-US"/>
                                  <m:t>2</m:t>
                                </m:r>
                              </m:sup>
                            </m:sSup>
                            <m:r>
                              <a:rPr lang="en-US" i="1"/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i="1"/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ru-RU" i="1"/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/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/>
                                      <m:t>j</m:t>
                                    </m:r>
                                  </m:sub>
                                  <m:sup>
                                    <m:r>
                                      <a:rPr lang="en-US" i="1"/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i="1"/>
                              <m:t>−2</m:t>
                            </m:r>
                            <m:r>
                              <m:rPr>
                                <m:sty m:val="p"/>
                              </m:rPr>
                              <a:rPr lang="en-US"/>
                              <m:t>ρ</m:t>
                            </m:r>
                            <m:r>
                              <a:rPr lang="en-US" i="1"/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ru-RU" i="1"/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/>
                                  <m:t>y</m:t>
                                </m:r>
                                <m:sSub>
                                  <m:sSubPr>
                                    <m:ctrlPr>
                                      <a:rPr lang="ru-RU" i="1"/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/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/>
                                      <m:t>j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/>
                          <m:t>ρ</m:t>
                        </m:r>
                      </m:sub>
                      <m:sup>
                        <m:r>
                          <a:rPr lang="en-US" i="1"/>
                          <m:t>′</m:t>
                        </m:r>
                      </m:sup>
                    </m:sSubSup>
                    <m:r>
                      <a:rPr lang="en-US" i="1"/>
                      <m:t>=0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ρ</m:t>
                    </m:r>
                    <m:r>
                      <a:rPr lang="en-US"/>
                      <m:t>=</m:t>
                    </m:r>
                    <m:f>
                      <m:fPr>
                        <m:ctrlPr>
                          <a:rPr lang="ru-RU" i="1"/>
                        </m:ctrlPr>
                      </m:fPr>
                      <m:num>
                        <m:r>
                          <a:rPr lang="en-US" i="1"/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i="1"/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y</m:t>
                            </m:r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/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/>
                                  <m:t>j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/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i="1"/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ru-RU" i="1"/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/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/>
                                  <m:t>j</m:t>
                                </m:r>
                              </m:sub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bSup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/>
                        <m:t>𝑎𝑟𝑔𝑚𝑖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en-US" i="1"/>
                            <m:t>𝑛</m:t>
                          </m:r>
                        </m:e>
                        <m:sub>
                          <m:r>
                            <a:rPr lang="en-US" i="1"/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func>
                            <m:funcPr>
                              <m:ctrlPr>
                                <a:rPr lang="ru-RU" i="1"/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ru-RU" i="1"/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ρ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/>
                                <m:t>𝐸</m:t>
                              </m:r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𝑦</m:t>
                                      </m:r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/>
                                        <m:t>ρ</m:t>
                                      </m:r>
                                      <m:sSub>
                                        <m:sSubPr>
                                          <m:ctrlPr>
                                            <a:rPr lang="ru-RU" i="1"/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/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/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=…</m:t>
                      </m:r>
                      <m:r>
                        <a:rPr lang="en-US" i="1"/>
                        <m:t>𝑎𝑟𝑔𝑚𝑖</m:t>
                      </m:r>
                      <m:sSub>
                        <m:sSubPr>
                          <m:ctrlPr>
                            <a:rPr lang="ru-RU" i="1"/>
                          </m:ctrlPr>
                        </m:sSubPr>
                        <m:e>
                          <m:r>
                            <a:rPr lang="en-US" i="1"/>
                            <m:t>𝑛</m:t>
                          </m:r>
                        </m:e>
                        <m:sub>
                          <m:r>
                            <a:rPr lang="en-US" i="1"/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r>
                            <a:rPr lang="en-US" i="1"/>
                            <m:t>−</m:t>
                          </m:r>
                          <m:f>
                            <m:fPr>
                              <m:ctrlPr>
                                <a:rPr lang="ru-RU" i="1"/>
                              </m:ctrlPr>
                            </m:fPr>
                            <m:num>
                              <m:r>
                                <a:rPr lang="en-US" i="1"/>
                                <m:t>𝐸</m:t>
                              </m:r>
                              <m:sSup>
                                <m:sSupPr>
                                  <m:ctrlPr>
                                    <a:rPr lang="ru-RU" i="1"/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ru-RU" i="1"/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/>
                                        <m:t>y</m:t>
                                      </m:r>
                                      <m:sSub>
                                        <m:sSubPr>
                                          <m:ctrlPr>
                                            <a:rPr lang="ru-RU" i="1"/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/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/>
                                            <m:t>j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/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/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ru-RU" i="1"/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/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/>
                                        <m:t>j</m:t>
                                      </m:r>
                                    </m:sub>
                                    <m:sup>
                                      <m:r>
                                        <a:rPr lang="en-US" i="1"/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=…=</m:t>
                      </m:r>
                      <m:r>
                        <a:rPr lang="en-US" i="1"/>
                        <m:t>𝑎𝑟𝑔𝑚𝑎𝑥</m:t>
                      </m:r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r>
                            <a:rPr lang="en-US" i="1"/>
                            <m:t>𝐸</m:t>
                          </m:r>
                          <m:sSup>
                            <m:sSupPr>
                              <m:ctrlPr>
                                <a:rPr lang="ru-RU" i="1"/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ru-RU" i="1"/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y</m:t>
                                  </m:r>
                                  <m:sSub>
                                    <m:sSubPr>
                                      <m:ctrlPr>
                                        <a:rPr lang="ru-RU" i="1"/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/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/>
                                        <m:t>j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𝑎𝑟𝑔𝑚𝑎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ru-RU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10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548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Boosting GPS algorithm. Handle magic steps via equivalency of two optimization problems</a:t>
            </a:r>
            <a:endParaRPr lang="ru-RU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𝑐𝑜𝑛𝑠𝑡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 smtClean="0"/>
                  <a:t> are random variables 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So I shortly without derivations mentioned that solution </a:t>
                </a:r>
                <a:r>
                  <a:rPr lang="en-US" b="1" dirty="0"/>
                  <a:t>for two optimization </a:t>
                </a:r>
                <a:r>
                  <a:rPr lang="en-US" b="1" dirty="0" smtClean="0"/>
                  <a:t>problems:</a:t>
                </a:r>
                <a:endParaRPr lang="en-US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𝑗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  <m:r>
                      <a:rPr lang="en-US" i="1"/>
                      <m:t>=</m:t>
                    </m:r>
                    <m:r>
                      <a:rPr lang="en-US" i="1"/>
                      <m:t>𝑎𝑟𝑔𝑚𝑖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𝑛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func>
                          <m:funcPr>
                            <m:ctrlPr>
                              <a:rPr lang="ru-RU" i="1"/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i="1"/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/>
                                  <m:t>min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/>
                                  <m:t>ρ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/>
                              <m:t>𝐸</m:t>
                            </m:r>
                            <m:sSup>
                              <m:sSupPr>
                                <m:ctrlPr>
                                  <a:rPr lang="ru-RU" i="1"/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ru-RU" i="1"/>
                                    </m:ctrlPr>
                                  </m:dPr>
                                  <m:e>
                                    <m:r>
                                      <a:rPr lang="en-US" i="1"/>
                                      <m:t>𝑦</m:t>
                                    </m:r>
                                    <m:r>
                                      <a:rPr lang="en-US" i="1"/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/>
                                      <m:t>ρ</m:t>
                                    </m:r>
                                    <m:sSub>
                                      <m:sSubPr>
                                        <m:ctrlPr>
                                          <a:rPr lang="ru-RU" i="1"/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/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/>
                                          <m:t>j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d>
                  </m:oMath>
                </a14:m>
                <a:r>
                  <a:rPr lang="en-US" dirty="0"/>
                  <a:t>  and </a:t>
                </a:r>
                <a:endParaRPr lang="ru-RU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𝑗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  <m:r>
                      <a:rPr lang="en-US" i="1"/>
                      <m:t>=</m:t>
                    </m:r>
                    <m:r>
                      <a:rPr lang="en-US" i="1"/>
                      <m:t>𝑎𝑟𝑔𝑚𝑎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𝑗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𝑥</m:t>
                                </m:r>
                              </m:e>
                              <m:sub>
                                <m:r>
                                  <a:rPr lang="en-US" i="1"/>
                                  <m:t>𝑗</m:t>
                                </m:r>
                              </m:sub>
                            </m:sSub>
                            <m:r>
                              <a:rPr lang="en-US" i="1"/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sz="3500" b="1" dirty="0" smtClean="0">
                    <a:solidFill>
                      <a:srgbClr val="FF0000"/>
                    </a:solidFill>
                  </a:rPr>
                  <a:t>Is the same!</a:t>
                </a:r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659" r="-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171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So last result is used to move from problem: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𝑎𝑟𝑔𝑚𝑎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𝑎𝑟𝑔𝑚𝑎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ru-RU" dirty="0"/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/>
                          </m:ctrlPr>
                        </m:sSupPr>
                        <m:e>
                          <m:r>
                            <a:rPr lang="en-US" i="1"/>
                            <m:t>𝑏</m:t>
                          </m:r>
                        </m:e>
                        <m:sup>
                          <m:r>
                            <a:rPr lang="en-US" i="1"/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r>
                            <a:rPr lang="en-US" i="1"/>
                            <m:t>𝜈</m:t>
                          </m:r>
                        </m:e>
                      </m:d>
                      <m:r>
                        <a:rPr lang="en-US" i="1"/>
                        <m:t>=</m:t>
                      </m:r>
                      <m:r>
                        <a:rPr lang="en-US" i="1"/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/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𝑏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ρ</m:t>
                          </m:r>
                        </m:sub>
                      </m:sSub>
                      <m:d>
                        <m:dPr>
                          <m:ctrlPr>
                            <a:rPr lang="ru-RU" i="1"/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ru-RU" i="1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/>
                                  </m:ctrlPr>
                                </m:fPr>
                                <m:num>
                                  <m:r>
                                    <a:rPr lang="en-US" i="1"/>
                                    <m:t>1</m:t>
                                  </m:r>
                                </m:num>
                                <m:den>
                                  <m:r>
                                    <a:rPr lang="en-US" i="1"/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i="1"/>
                                  </m:ctrlPr>
                                </m:naryPr>
                                <m:sub>
                                  <m:r>
                                    <a:rPr lang="en-US" i="1"/>
                                    <m:t>𝑖</m:t>
                                  </m:r>
                                  <m:r>
                                    <a:rPr lang="en-US" i="1"/>
                                    <m:t>=1</m:t>
                                  </m:r>
                                </m:sub>
                                <m:sup>
                                  <m:r>
                                    <a:rPr lang="en-US" i="1"/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ru-RU" i="1"/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/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/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ru-RU" i="1"/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/>
                                                <m:t>𝜈</m:t>
                                              </m:r>
                                            </m:e>
                                          </m:d>
                                          <m:r>
                                            <a:rPr lang="en-US" i="1"/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/>
                                            <m:t>ρ</m:t>
                                          </m:r>
                                          <m:r>
                                            <a:rPr lang="en-US"/>
                                            <m:t>⋅</m:t>
                                          </m:r>
                                          <m:r>
                                            <a:rPr lang="en-US" i="1"/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ru-RU" i="1"/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/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/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/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/>
                                                <m:t>;</m:t>
                                              </m:r>
                                              <m:r>
                                                <a:rPr lang="en-US" i="1"/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/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/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We come to task where we need:</a:t>
                </a:r>
              </a:p>
              <a:p>
                <a:r>
                  <a:rPr lang="en-US" dirty="0" smtClean="0"/>
                  <a:t>Predict generalized residual but we need</a:t>
                </a:r>
              </a:p>
              <a:p>
                <a:r>
                  <a:rPr lang="en-US" dirty="0" smtClean="0"/>
                  <a:t>Loss is measured by quadratic loss (not original loss)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/>
                          <m:t>ρ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useless because decision trees have already constant value per region. But formally it’s in optimization problem. For trees it can </a:t>
                </a:r>
                <a:r>
                  <a:rPr lang="en-US" b="1" dirty="0" err="1" smtClean="0"/>
                  <a:t>obserbed</a:t>
                </a:r>
                <a:r>
                  <a:rPr lang="en-US" dirty="0" smtClean="0"/>
                  <a:t> into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;</m:t>
                        </m:r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1430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Gradient </a:t>
            </a:r>
            <a:r>
              <a:rPr lang="en-US" dirty="0" smtClean="0"/>
              <a:t>boosting (implemented in </a:t>
            </a:r>
            <a:r>
              <a:rPr lang="en-US" dirty="0" err="1" smtClean="0"/>
              <a:t>XgBoost</a:t>
            </a:r>
            <a:r>
              <a:rPr lang="en-US" dirty="0" smtClean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i="1"/>
                      <m:t>𝑃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𝑎</m:t>
                        </m:r>
                      </m:e>
                    </m:d>
                    <m:r>
                      <a:rPr lang="en-US" i="1"/>
                      <m:t>=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i="1"/>
                            </m:ctrlPr>
                          </m:dPr>
                          <m:e>
                            <m:r>
                              <a:rPr lang="en-US" i="1"/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i="1"/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/>
                        </m:ctrlPr>
                      </m:fPr>
                      <m:num>
                        <m:r>
                          <a:rPr lang="en-US" i="1"/>
                          <m:t>𝜕</m:t>
                        </m:r>
                        <m:r>
                          <a:rPr lang="en-US" i="1"/>
                          <m:t>𝑃</m:t>
                        </m:r>
                      </m:num>
                      <m:den>
                        <m:r>
                          <a:rPr lang="en-US" i="1"/>
                          <m:t>𝜕</m:t>
                        </m:r>
                        <m:r>
                          <a:rPr lang="en-US" i="1"/>
                          <m:t>|</m:t>
                        </m:r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r>
                              <a:rPr lang="en-US" i="1"/>
                              <m:t>𝑗</m:t>
                            </m:r>
                          </m:sub>
                        </m:sSub>
                        <m:r>
                          <a:rPr lang="en-US" i="1"/>
                          <m:t>|</m:t>
                        </m:r>
                      </m:den>
                    </m:f>
                    <m:r>
                      <a:rPr lang="en-US" i="1"/>
                      <m:t>=1</m:t>
                    </m:r>
                  </m:oMath>
                </a14:m>
                <a:endParaRPr lang="ru-RU" dirty="0"/>
              </a:p>
              <a:p>
                <a:pPr lvl="0"/>
                <a:endParaRPr lang="en-US" dirty="0" smtClean="0"/>
              </a:p>
              <a:p>
                <a:pPr lvl="0"/>
                <a:r>
                  <a:rPr lang="en-US" dirty="0" smtClean="0"/>
                  <a:t>Assume that set  S is always empty</a:t>
                </a:r>
              </a:p>
              <a:p>
                <a:pPr lvl="0"/>
                <a:endParaRPr lang="ru-RU" dirty="0"/>
              </a:p>
              <a:p>
                <a:pPr lvl="0"/>
                <a:r>
                  <a:rPr lang="en-US" dirty="0"/>
                  <a:t>Step size </a:t>
                </a:r>
                <a:r>
                  <a:rPr lang="en-US" dirty="0" smtClean="0"/>
                  <a:t>selection </a:t>
                </a:r>
                <a14:m>
                  <m:oMath xmlns:m="http://schemas.openxmlformats.org/officeDocument/2006/math">
                    <m:r>
                      <a:rPr lang="en-US" sz="2400" i="1"/>
                      <m:t>𝑑</m:t>
                    </m:r>
                    <m:r>
                      <a:rPr lang="en-US" sz="2400" i="1"/>
                      <m:t>𝜈</m:t>
                    </m:r>
                    <m:r>
                      <a:rPr lang="en-US" sz="2400" i="1"/>
                      <m:t>=</m:t>
                    </m:r>
                    <m:r>
                      <a:rPr lang="en-US" sz="2400" i="1"/>
                      <m:t>𝑒𝑝𝑠</m:t>
                    </m:r>
                    <m:r>
                      <a:rPr lang="en-US" sz="2400" i="1"/>
                      <m:t>⋅</m:t>
                    </m:r>
                    <m:r>
                      <a:rPr lang="en-US" sz="2400" i="1"/>
                      <m:t>𝑎𝑟𝑔𝑚𝑖</m:t>
                    </m:r>
                    <m:sSub>
                      <m:sSubPr>
                        <m:ctrlPr>
                          <a:rPr lang="ru-RU" sz="2400" i="1"/>
                        </m:ctrlPr>
                      </m:sSubPr>
                      <m:e>
                        <m:r>
                          <a:rPr lang="en-US" sz="2400" i="1"/>
                          <m:t>𝑛</m:t>
                        </m:r>
                      </m:e>
                      <m:sub>
                        <m:r>
                          <a:rPr lang="en-US" sz="2400" i="1"/>
                          <m:t>𝜂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ru-RU" sz="2400" i="1"/>
                        </m:ctrlPr>
                      </m:naryPr>
                      <m:sub>
                        <m:r>
                          <a:rPr lang="en-US" sz="2400" i="1"/>
                          <m:t>𝑖</m:t>
                        </m:r>
                        <m:r>
                          <a:rPr lang="en-US" sz="2400" i="1"/>
                          <m:t>=1</m:t>
                        </m:r>
                      </m:sub>
                      <m:sup>
                        <m:r>
                          <a:rPr lang="en-US" sz="2400" i="1"/>
                          <m:t>𝑁</m:t>
                        </m:r>
                      </m:sup>
                      <m:e>
                        <m:r>
                          <a:rPr lang="en-US" sz="2400" i="1"/>
                          <m:t>𝐿</m:t>
                        </m:r>
                        <m:d>
                          <m:dPr>
                            <m:ctrlPr>
                              <a:rPr lang="ru-RU" sz="2400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i="1"/>
                                </m:ctrlPr>
                              </m:sSubPr>
                              <m:e>
                                <m:r>
                                  <a:rPr lang="en-US" sz="2400" i="1"/>
                                  <m:t>𝑦</m:t>
                                </m:r>
                              </m:e>
                              <m:sub>
                                <m:r>
                                  <a:rPr lang="en-US" sz="2400" i="1"/>
                                  <m:t>𝑖</m:t>
                                </m:r>
                              </m:sub>
                            </m:sSub>
                            <m:r>
                              <a:rPr lang="en-US" sz="2400" i="1"/>
                              <m:t>,</m:t>
                            </m:r>
                            <m:sSub>
                              <m:sSubPr>
                                <m:ctrlPr>
                                  <a:rPr lang="ru-RU" sz="2400" i="1"/>
                                </m:ctrlPr>
                              </m:sSubPr>
                              <m:e>
                                <m:r>
                                  <a:rPr lang="en-US" sz="2400" i="1"/>
                                  <m:t>𝐹</m:t>
                                </m:r>
                              </m:e>
                              <m:sub>
                                <m:r>
                                  <a:rPr lang="en-US" sz="2400" i="1"/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400" i="1"/>
                                </m:ctrlPr>
                              </m:dPr>
                              <m:e>
                                <m:r>
                                  <a:rPr lang="en-US" sz="2400" i="1"/>
                                  <m:t>𝜈</m:t>
                                </m:r>
                              </m:e>
                            </m:d>
                            <m:r>
                              <a:rPr lang="en-US" sz="2400" i="1"/>
                              <m:t>+</m:t>
                            </m:r>
                            <m:r>
                              <a:rPr lang="en-US" sz="2400" i="1"/>
                              <m:t>𝜂</m:t>
                            </m:r>
                            <m:r>
                              <a:rPr lang="en-US" sz="2400" i="1"/>
                              <m:t>∙</m:t>
                            </m:r>
                            <m:r>
                              <a:rPr lang="en-US" sz="2400" i="1"/>
                              <m:t>𝑓</m:t>
                            </m:r>
                            <m:d>
                              <m:dPr>
                                <m:ctrlPr>
                                  <a:rPr lang="ru-RU" sz="2400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400" i="1"/>
                                    </m:ctrlPr>
                                  </m:sSubPr>
                                  <m:e>
                                    <m:r>
                                      <a:rPr lang="en-US" sz="2400" i="1"/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/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/>
                                  <m:t>;</m:t>
                                </m:r>
                                <m:sSup>
                                  <m:sSupPr>
                                    <m:ctrlPr>
                                      <a:rPr lang="ru-RU" sz="2400" i="1"/>
                                    </m:ctrlPr>
                                  </m:sSupPr>
                                  <m:e>
                                    <m:r>
                                      <a:rPr lang="en-US" sz="2400" i="1"/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i="1"/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sz="2400" i="1"/>
                                    </m:ctrlPr>
                                  </m:dPr>
                                  <m:e>
                                    <m:r>
                                      <a:rPr lang="en-US" sz="2400" i="1"/>
                                      <m:t>𝜈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ru-RU" dirty="0"/>
              </a:p>
              <a:p>
                <a:endParaRPr lang="en-US" i="1" dirty="0" smtClean="0"/>
              </a:p>
              <a:p>
                <a14:m>
                  <m:oMath xmlns:m="http://schemas.openxmlformats.org/officeDocument/2006/math">
                    <m:r>
                      <a:rPr lang="en-US" i="1"/>
                      <m:t>𝑒𝑝𝑠</m:t>
                    </m:r>
                    <m:r>
                      <a:rPr lang="en-US" i="1"/>
                      <m:t>≈0.1</m:t>
                    </m:r>
                  </m:oMath>
                </a14:m>
                <a:r>
                  <a:rPr lang="en-US" dirty="0"/>
                  <a:t> is “linkage” factor, also known as “learning factor</a:t>
                </a:r>
                <a:r>
                  <a:rPr lang="en-US" dirty="0" smtClean="0"/>
                  <a:t>”. Idea is not making full-step. It’s also called learning rate</a:t>
                </a:r>
              </a:p>
              <a:p>
                <a:endParaRPr lang="en-US" dirty="0"/>
              </a:p>
              <a:p>
                <a:r>
                  <a:rPr lang="en-US" dirty="0" smtClean="0"/>
                  <a:t>All this lead to more simplified version of algorithm</a:t>
                </a: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4628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Boosting. Lasso </a:t>
            </a:r>
            <a:r>
              <a:rPr lang="en-US" dirty="0"/>
              <a:t>Gradient boosting (implemented in </a:t>
            </a:r>
            <a:r>
              <a:rPr lang="en-US" dirty="0" err="1"/>
              <a:t>XgBoost</a:t>
            </a:r>
            <a:r>
              <a:rPr lang="en-US" dirty="0"/>
              <a:t>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i="1"/>
                      <m:t>𝑘</m:t>
                    </m:r>
                    <m:r>
                      <a:rPr lang="en-US" i="1"/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/>
                      <m:t>{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𝐹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=0}</m:t>
                    </m:r>
                  </m:oMath>
                </a14:m>
                <a:r>
                  <a:rPr lang="en-US" dirty="0"/>
                  <a:t> .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𝐹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current prediction for i-</a:t>
                </a:r>
                <a:r>
                  <a:rPr lang="en-US" dirty="0" err="1"/>
                  <a:t>th</a:t>
                </a:r>
                <a:r>
                  <a:rPr lang="en-US" dirty="0"/>
                  <a:t> observation. And </a:t>
                </a:r>
                <a14:m>
                  <m:oMath xmlns:m="http://schemas.openxmlformats.org/officeDocument/2006/math">
                    <m:r>
                      <a:rPr lang="en-US" i="1"/>
                      <m:t>𝑘</m:t>
                    </m:r>
                  </m:oMath>
                </a14:m>
                <a:r>
                  <a:rPr lang="en-US" dirty="0"/>
                  <a:t> is number of base learners in the model</a:t>
                </a:r>
                <a:r>
                  <a:rPr lang="en-US" dirty="0" smtClean="0"/>
                  <a:t>.</a:t>
                </a:r>
              </a:p>
              <a:p>
                <a:pPr lvl="0"/>
                <a:endParaRPr lang="ru-RU" dirty="0"/>
              </a:p>
              <a:p>
                <a:pPr lvl="0"/>
                <a:r>
                  <a:rPr lang="en-US" dirty="0"/>
                  <a:t>Start loop to choose which one </a:t>
                </a:r>
                <a:r>
                  <a:rPr lang="en-US" dirty="0" smtClean="0"/>
                  <a:t>update</a:t>
                </a:r>
              </a:p>
              <a:p>
                <a:pPr lvl="0"/>
                <a:endParaRPr lang="ru-RU" dirty="0"/>
              </a:p>
              <a:p>
                <a:pPr lvl="0"/>
                <a:r>
                  <a:rPr lang="en-US" dirty="0"/>
                  <a:t>Compute generalized residuals (or pseudo-response)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𝑙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=−</m:t>
                    </m:r>
                    <m:f>
                      <m:fPr>
                        <m:ctrlPr>
                          <a:rPr lang="ru-RU" i="1"/>
                        </m:ctrlPr>
                      </m:fPr>
                      <m:num>
                        <m:r>
                          <a:rPr lang="en-US" i="1"/>
                          <m:t>𝜕</m:t>
                        </m:r>
                        <m:r>
                          <a:rPr lang="en-US" i="1"/>
                          <m:t>𝐿</m:t>
                        </m:r>
                        <m:r>
                          <a:rPr lang="en-US" i="1"/>
                          <m:t>(</m:t>
                        </m:r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𝑦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  <m:r>
                          <a:rPr lang="en-US" i="1"/>
                          <m:t>,</m:t>
                        </m:r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𝐹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  <m:r>
                          <a:rPr lang="en-US" i="1"/>
                          <m:t>)</m:t>
                        </m:r>
                      </m:num>
                      <m:den>
                        <m:r>
                          <a:rPr lang="en-US" i="1"/>
                          <m:t>𝜕</m:t>
                        </m:r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𝐹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</a:t>
                </a:r>
                <a:endParaRPr lang="ru-RU" dirty="0"/>
              </a:p>
              <a:p>
                <a:pPr lvl="0"/>
                <a:endParaRPr lang="en-US" dirty="0" smtClean="0"/>
              </a:p>
              <a:p>
                <a:pPr lvl="0"/>
                <a:r>
                  <a:rPr lang="en-US" dirty="0" smtClean="0"/>
                  <a:t>Find </a:t>
                </a:r>
                <a:r>
                  <a:rPr lang="en-US" dirty="0"/>
                  <a:t>best learner to predict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𝑏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𝜈</m:t>
                        </m:r>
                      </m:e>
                    </m:d>
                    <m:r>
                      <a:rPr lang="en-US" i="1"/>
                      <m:t>,</m:t>
                    </m:r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/>
                          <m:t>ρ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  <m:r>
                      <a:rPr lang="en-US"/>
                      <m:t>(</m:t>
                    </m:r>
                    <m:r>
                      <a:rPr lang="en-US" i="1"/>
                      <m:t>𝜈</m:t>
                    </m:r>
                    <m:r>
                      <a:rPr lang="en-US"/>
                      <m:t>)</m:t>
                    </m:r>
                    <m:r>
                      <a:rPr lang="en-US" i="1"/>
                      <m:t>=</m:t>
                    </m:r>
                    <m:r>
                      <a:rPr lang="en-US" i="1"/>
                      <m:t>𝑎𝑟𝑔𝑚𝑖𝑛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𝑏</m:t>
                        </m:r>
                        <m:r>
                          <a:rPr lang="en-US" i="1"/>
                          <m:t>,</m:t>
                        </m:r>
                        <m:r>
                          <m:rPr>
                            <m:sty m:val="p"/>
                          </m:rPr>
                          <a:rPr lang="en-US"/>
                          <m:t>ρ</m:t>
                        </m:r>
                      </m:sub>
                    </m:sSub>
                    <m:d>
                      <m:dPr>
                        <m:ctrlPr>
                          <a:rPr lang="ru-RU" i="1"/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ru-RU" i="1"/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/>
                                </m:ctrlPr>
                              </m:fPr>
                              <m:num>
                                <m:r>
                                  <a:rPr lang="en-US" i="1"/>
                                  <m:t>1</m:t>
                                </m:r>
                              </m:num>
                              <m:den>
                                <m:r>
                                  <a:rPr lang="en-US" i="1"/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i="1"/>
                                </m:ctrlPr>
                              </m:naryPr>
                              <m:sub>
                                <m:r>
                                  <a:rPr lang="en-US" i="1"/>
                                  <m:t>𝑖</m:t>
                                </m:r>
                                <m:r>
                                  <a:rPr lang="en-US" i="1"/>
                                  <m:t>=1</m:t>
                                </m:r>
                              </m:sub>
                              <m:sup>
                                <m:r>
                                  <a:rPr lang="en-US" i="1"/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ru-RU" i="1"/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i="1"/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i="1"/>
                                            </m:ctrlPr>
                                          </m:dPr>
                                          <m:e>
                                            <m:r>
                                              <a:rPr lang="en-US" i="1"/>
                                              <m:t>𝜈</m:t>
                                            </m:r>
                                          </m:e>
                                        </m:d>
                                        <m:r>
                                          <a:rPr lang="en-US" i="1"/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/>
                                          <m:t>ρ</m:t>
                                        </m:r>
                                        <m:r>
                                          <a:rPr lang="en-US"/>
                                          <m:t>⋅</m:t>
                                        </m:r>
                                        <m:r>
                                          <a:rPr lang="en-US" i="1"/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ru-RU" i="1"/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/>
                                              <m:t>;</m:t>
                                            </m:r>
                                            <m:r>
                                              <a:rPr lang="en-US" i="1"/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i="1"/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/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pPr lvl="0"/>
                <a:endParaRPr lang="en-US" dirty="0" smtClean="0"/>
              </a:p>
              <a:p>
                <a:pPr lvl="0"/>
                <a:r>
                  <a:rPr lang="en-US" dirty="0" smtClean="0"/>
                  <a:t>Compute </a:t>
                </a:r>
                <a:r>
                  <a:rPr lang="en-US" dirty="0"/>
                  <a:t>step size </a:t>
                </a:r>
                <a14:m>
                  <m:oMath xmlns:m="http://schemas.openxmlformats.org/officeDocument/2006/math">
                    <m:r>
                      <a:rPr lang="en-US" i="1"/>
                      <m:t>𝑑</m:t>
                    </m:r>
                    <m:r>
                      <a:rPr lang="en-US" i="1"/>
                      <m:t>𝜈</m:t>
                    </m:r>
                    <m:r>
                      <a:rPr lang="en-US" i="1"/>
                      <m:t>=</m:t>
                    </m:r>
                    <m:r>
                      <a:rPr lang="en-US" i="1"/>
                      <m:t>𝑒𝑝𝑠</m:t>
                    </m:r>
                    <m:r>
                      <a:rPr lang="en-US" i="1"/>
                      <m:t>⋅</m:t>
                    </m:r>
                    <m:r>
                      <a:rPr lang="en-US" i="1"/>
                      <m:t>𝑎𝑟𝑔𝑚𝑖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𝑛</m:t>
                        </m:r>
                      </m:e>
                      <m:sub>
                        <m:r>
                          <a:rPr lang="en-US" i="1"/>
                          <m:t>𝜂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ru-RU" i="1"/>
                        </m:ctrlPr>
                      </m:naryPr>
                      <m:sub>
                        <m:r>
                          <a:rPr lang="en-US" i="1"/>
                          <m:t>𝑖</m:t>
                        </m:r>
                        <m:r>
                          <a:rPr lang="en-US" i="1"/>
                          <m:t>=1</m:t>
                        </m:r>
                      </m:sub>
                      <m:sup>
                        <m:r>
                          <a:rPr lang="en-US" i="1"/>
                          <m:t>𝑁</m:t>
                        </m:r>
                      </m:sup>
                      <m:e>
                        <m:r>
                          <a:rPr lang="en-US" i="1"/>
                          <m:t>𝐿</m:t>
                        </m:r>
                        <m:d>
                          <m:dPr>
                            <m:ctrlPr>
                              <a:rPr lang="ru-RU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𝑦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  <m:r>
                              <a:rPr lang="en-US" i="1"/>
                              <m:t>,</m:t>
                            </m:r>
                            <m:sSub>
                              <m:sSubPr>
                                <m:ctrlPr>
                                  <a:rPr lang="ru-RU" i="1"/>
                                </m:ctrlPr>
                              </m:sSubPr>
                              <m:e>
                                <m:r>
                                  <a:rPr lang="en-US" i="1"/>
                                  <m:t>𝐹</m:t>
                                </m:r>
                              </m:e>
                              <m:sub>
                                <m:r>
                                  <a:rPr lang="en-US" i="1"/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i="1"/>
                                </m:ctrlPr>
                              </m:dPr>
                              <m:e>
                                <m:r>
                                  <a:rPr lang="en-US" i="1"/>
                                  <m:t>𝜈</m:t>
                                </m:r>
                              </m:e>
                            </m:d>
                            <m:r>
                              <a:rPr lang="en-US" i="1"/>
                              <m:t>+</m:t>
                            </m:r>
                            <m:r>
                              <a:rPr lang="en-US" i="1"/>
                              <m:t>𝜂</m:t>
                            </m:r>
                            <m:r>
                              <a:rPr lang="en-US" i="1"/>
                              <m:t>∙</m:t>
                            </m:r>
                            <m:r>
                              <a:rPr lang="en-US" i="1"/>
                              <m:t>𝑓</m:t>
                            </m:r>
                            <m:d>
                              <m:dPr>
                                <m:ctrlPr>
                                  <a:rPr lang="ru-RU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/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/>
                                  <m:t>;</m:t>
                                </m:r>
                                <m:sSup>
                                  <m:sSupPr>
                                    <m:ctrlPr>
                                      <a:rPr lang="ru-RU" i="1"/>
                                    </m:ctrlPr>
                                  </m:sSupPr>
                                  <m:e>
                                    <m:r>
                                      <a:rPr lang="en-US" i="1"/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i="1"/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i="1"/>
                                    </m:ctrlPr>
                                  </m:dPr>
                                  <m:e>
                                    <m:r>
                                      <a:rPr lang="en-US" i="1"/>
                                      <m:t>𝜈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/>
                      <m:t>𝑒𝑝𝑠</m:t>
                    </m:r>
                  </m:oMath>
                </a14:m>
                <a:r>
                  <a:rPr lang="en-US" dirty="0"/>
                  <a:t> should be as small as </a:t>
                </a:r>
                <a:r>
                  <a:rPr lang="en-US" dirty="0" smtClean="0"/>
                  <a:t>possible</a:t>
                </a:r>
                <a:endParaRPr lang="en-US" dirty="0"/>
              </a:p>
              <a:p>
                <a:pPr lvl="0"/>
                <a:endParaRPr lang="ru-RU" dirty="0"/>
              </a:p>
              <a:p>
                <a:pPr lvl="0"/>
                <a14:m>
                  <m:oMath xmlns:m="http://schemas.openxmlformats.org/officeDocument/2006/math">
                    <m:r>
                      <a:rPr lang="en-US" i="1"/>
                      <m:t>𝑘</m:t>
                    </m:r>
                    <m:r>
                      <a:rPr lang="en-US" i="1"/>
                      <m:t>=</m:t>
                    </m:r>
                    <m:r>
                      <a:rPr lang="en-US" i="1"/>
                      <m:t>𝑘</m:t>
                    </m:r>
                    <m:r>
                      <a:rPr lang="en-US" i="1"/>
                      <m:t>+1</m:t>
                    </m:r>
                  </m:oMath>
                </a14:m>
                <a:r>
                  <a:rPr lang="en-US" dirty="0"/>
                  <a:t> 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𝑏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=</m:t>
                    </m:r>
                    <m:sSup>
                      <m:sSupPr>
                        <m:ctrlPr>
                          <a:rPr lang="ru-RU" i="1"/>
                        </m:ctrlPr>
                      </m:sSupPr>
                      <m:e>
                        <m:r>
                          <a:rPr lang="en-US" i="1"/>
                          <m:t>𝑏</m:t>
                        </m:r>
                      </m:e>
                      <m:sup>
                        <m:r>
                          <a:rPr lang="en-US" i="1"/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;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/>
                        </m:ctrlPr>
                      </m:accPr>
                      <m:e>
                        <m:sSub>
                          <m:sSubPr>
                            <m:ctrlPr>
                              <a:rPr lang="ru-RU" i="1"/>
                            </m:ctrlPr>
                          </m:sSubPr>
                          <m:e>
                            <m:r>
                              <a:rPr lang="en-US" i="1"/>
                              <m:t>𝑎</m:t>
                            </m: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</m:e>
                    </m:acc>
                    <m:r>
                      <a:rPr lang="en-US" i="1"/>
                      <m:t>=</m:t>
                    </m:r>
                    <m:r>
                      <a:rPr lang="en-US" i="1"/>
                      <m:t>𝑑</m:t>
                    </m:r>
                    <m:r>
                      <a:rPr lang="en-US" i="1"/>
                      <m:t>𝜈</m:t>
                    </m:r>
                    <m:r>
                      <a:rPr lang="en-US" i="1"/>
                      <m:t> </m:t>
                    </m:r>
                  </m:oMath>
                </a14:m>
                <a:endParaRPr lang="en-US" dirty="0" smtClean="0"/>
              </a:p>
              <a:p>
                <a:pPr lvl="0"/>
                <a:endParaRPr lang="ru-RU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𝐹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𝐹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+</m:t>
                    </m:r>
                    <m:r>
                      <a:rPr lang="en-US" i="1"/>
                      <m:t>𝑑</m:t>
                    </m:r>
                    <m:r>
                      <a:rPr lang="en-US" i="1"/>
                      <m:t>𝜈</m:t>
                    </m:r>
                    <m:r>
                      <a:rPr lang="en-US" i="1"/>
                      <m:t>∙</m:t>
                    </m:r>
                    <m:r>
                      <a:rPr lang="en-US" i="1"/>
                      <m:t>𝑓</m:t>
                    </m:r>
                    <m:r>
                      <a:rPr lang="en-US" i="1"/>
                      <m:t>(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𝑥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  <m:r>
                      <a:rPr lang="en-US" i="1"/>
                      <m:t>;</m:t>
                    </m:r>
                    <m:sSub>
                      <m:sSubPr>
                        <m:ctrlPr>
                          <a:rPr lang="ru-RU" i="1"/>
                        </m:ctrlPr>
                      </m:sSubPr>
                      <m:e>
                        <m:r>
                          <a:rPr lang="en-US" i="1"/>
                          <m:t>𝑏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)</m:t>
                    </m:r>
                  </m:oMath>
                </a14:m>
                <a:r>
                  <a:rPr lang="en-US" dirty="0"/>
                  <a:t> for all i=1,N</a:t>
                </a:r>
                <a:endParaRPr lang="ru-RU" dirty="0"/>
              </a:p>
              <a:p>
                <a:pPr lvl="0"/>
                <a:endParaRPr lang="en-US" dirty="0" smtClean="0"/>
              </a:p>
              <a:p>
                <a:pPr lvl="0"/>
                <a:r>
                  <a:rPr lang="en-US" dirty="0" smtClean="0"/>
                  <a:t>Stop </a:t>
                </a:r>
                <a:r>
                  <a:rPr lang="en-US" dirty="0"/>
                  <a:t>when we received enough trees</a:t>
                </a: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835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118872" indent="0">
                  <a:buNone/>
                </a:pPr>
                <a:r>
                  <a:rPr lang="en-US" b="1" dirty="0" smtClean="0"/>
                  <a:t>Tricks:</a:t>
                </a:r>
                <a:endParaRPr lang="ru-RU" dirty="0"/>
              </a:p>
              <a:p>
                <a:pPr lvl="0"/>
                <a:r>
                  <a:rPr lang="en-US" dirty="0"/>
                  <a:t>Decide when to stop </a:t>
                </a:r>
                <a:r>
                  <a:rPr lang="en-US" dirty="0" smtClean="0"/>
                  <a:t>append trees. How many trees do we need - </a:t>
                </a:r>
                <a:r>
                  <a:rPr lang="en-US" dirty="0"/>
                  <a:t>can be done via cross-validation.</a:t>
                </a:r>
                <a:endParaRPr lang="ru-RU" dirty="0"/>
              </a:p>
              <a:p>
                <a:pPr lvl="0"/>
                <a:endParaRPr lang="en-US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en-US" sz="2600" i="1"/>
                      <m:t>𝑑</m:t>
                    </m:r>
                    <m:r>
                      <a:rPr lang="en-US" sz="2600" i="1"/>
                      <m:t>𝜈</m:t>
                    </m:r>
                    <m:r>
                      <a:rPr lang="en-US" sz="2600" i="1"/>
                      <m:t>=</m:t>
                    </m:r>
                    <m:r>
                      <a:rPr lang="en-US" sz="2600" i="1"/>
                      <m:t>𝑒𝑝𝑠</m:t>
                    </m:r>
                    <m:r>
                      <a:rPr lang="en-US" sz="2600" i="1"/>
                      <m:t>⋅</m:t>
                    </m:r>
                    <m:r>
                      <a:rPr lang="en-US" sz="2600" i="1"/>
                      <m:t>𝑎𝑟𝑔𝑚𝑖</m:t>
                    </m:r>
                    <m:sSub>
                      <m:sSubPr>
                        <m:ctrlPr>
                          <a:rPr lang="ru-RU" sz="2600" i="1"/>
                        </m:ctrlPr>
                      </m:sSubPr>
                      <m:e>
                        <m:r>
                          <a:rPr lang="en-US" sz="2600" i="1"/>
                          <m:t>𝑛</m:t>
                        </m:r>
                      </m:e>
                      <m:sub>
                        <m:r>
                          <a:rPr lang="en-US" sz="2600" i="1"/>
                          <m:t>𝜂</m:t>
                        </m:r>
                      </m:sub>
                    </m:sSub>
                    <m:nary>
                      <m:naryPr>
                        <m:chr m:val="∑"/>
                        <m:limLoc m:val="undOvr"/>
                        <m:ctrlPr>
                          <a:rPr lang="ru-RU" sz="2600" i="1"/>
                        </m:ctrlPr>
                      </m:naryPr>
                      <m:sub>
                        <m:r>
                          <a:rPr lang="en-US" sz="2600" i="1"/>
                          <m:t>𝑖</m:t>
                        </m:r>
                        <m:r>
                          <a:rPr lang="en-US" sz="2600" i="1"/>
                          <m:t>=1</m:t>
                        </m:r>
                      </m:sub>
                      <m:sup>
                        <m:r>
                          <a:rPr lang="en-US" sz="2600" i="1"/>
                          <m:t>𝑁</m:t>
                        </m:r>
                      </m:sup>
                      <m:e>
                        <m:r>
                          <a:rPr lang="en-US" sz="2600" i="1"/>
                          <m:t>𝐿</m:t>
                        </m:r>
                        <m:d>
                          <m:dPr>
                            <m:ctrlPr>
                              <a:rPr lang="ru-RU" sz="2600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600" i="1"/>
                                </m:ctrlPr>
                              </m:sSubPr>
                              <m:e>
                                <m:r>
                                  <a:rPr lang="en-US" sz="2600" i="1"/>
                                  <m:t>𝑦</m:t>
                                </m:r>
                              </m:e>
                              <m:sub>
                                <m:r>
                                  <a:rPr lang="en-US" sz="2600" i="1"/>
                                  <m:t>𝑖</m:t>
                                </m:r>
                              </m:sub>
                            </m:sSub>
                            <m:r>
                              <a:rPr lang="en-US" sz="2600" i="1"/>
                              <m:t>,</m:t>
                            </m:r>
                            <m:sSub>
                              <m:sSubPr>
                                <m:ctrlPr>
                                  <a:rPr lang="ru-RU" sz="2600" i="1"/>
                                </m:ctrlPr>
                              </m:sSubPr>
                              <m:e>
                                <m:r>
                                  <a:rPr lang="en-US" sz="2600" i="1"/>
                                  <m:t>𝐹</m:t>
                                </m:r>
                              </m:e>
                              <m:sub>
                                <m:r>
                                  <a:rPr lang="en-US" sz="2600" i="1"/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ru-RU" sz="2600" i="1"/>
                                </m:ctrlPr>
                              </m:dPr>
                              <m:e>
                                <m:r>
                                  <a:rPr lang="en-US" sz="2600" i="1"/>
                                  <m:t>𝜈</m:t>
                                </m:r>
                              </m:e>
                            </m:d>
                            <m:r>
                              <a:rPr lang="en-US" sz="2600" i="1"/>
                              <m:t>+</m:t>
                            </m:r>
                            <m:r>
                              <a:rPr lang="en-US" sz="2600" i="1"/>
                              <m:t>𝜂</m:t>
                            </m:r>
                            <m:r>
                              <a:rPr lang="en-US" sz="2600" i="1"/>
                              <m:t>∙</m:t>
                            </m:r>
                            <m:r>
                              <a:rPr lang="en-US" sz="2600" i="1"/>
                              <m:t>𝑓</m:t>
                            </m:r>
                            <m:d>
                              <m:dPr>
                                <m:ctrlPr>
                                  <a:rPr lang="ru-RU" sz="2600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i="1"/>
                                  <m:t>;</m:t>
                                </m:r>
                                <m:sSup>
                                  <m:sSupPr>
                                    <m:ctrlPr>
                                      <a:rPr lang="ru-RU" sz="2600" i="1"/>
                                    </m:ctrlPr>
                                  </m:sSupPr>
                                  <m:e>
                                    <m:r>
                                      <a:rPr lang="en-US" sz="2600" i="1"/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600" i="1"/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sz="2600" i="1"/>
                                    </m:ctrlPr>
                                  </m:dPr>
                                  <m:e>
                                    <m:r>
                                      <a:rPr lang="en-US" sz="2600" i="1"/>
                                      <m:t>𝜈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0"/>
                <a:endParaRPr lang="en-US" dirty="0"/>
              </a:p>
              <a:p>
                <a:pPr marL="118872" lvl="0" indent="0">
                  <a:buNone/>
                </a:pPr>
                <a:r>
                  <a:rPr lang="en-US" dirty="0" smtClean="0"/>
                  <a:t>Can </a:t>
                </a:r>
                <a:r>
                  <a:rPr lang="en-US" dirty="0"/>
                  <a:t>be considered not only as one scalar but really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𝜂</m:t>
                    </m:r>
                  </m:oMath>
                </a14:m>
                <a:r>
                  <a:rPr lang="en-US" dirty="0"/>
                  <a:t> can be inserted into the tree due to structure of </a:t>
                </a:r>
                <a:r>
                  <a:rPr lang="en-US" b="1" i="1" dirty="0" smtClean="0"/>
                  <a:t>f</a:t>
                </a:r>
                <a:endParaRPr lang="en-US" dirty="0" smtClean="0">
                  <a:latin typeface="Cambria Math"/>
                </a:endParaRPr>
              </a:p>
              <a:p>
                <a:pPr marL="118872" lvl="0" indent="0">
                  <a:buNone/>
                </a:pPr>
                <a:r>
                  <a:rPr lang="en-US" dirty="0" smtClean="0">
                    <a:latin typeface="Cambria Math"/>
                  </a:rPr>
                  <a:t>Instead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𝜂</m:t>
                    </m:r>
                    <m:r>
                      <a:rPr lang="en-US" i="1"/>
                      <m:t>𝑓</m:t>
                    </m:r>
                    <m:d>
                      <m:dPr>
                        <m:ctrlPr>
                          <a:rPr lang="ru-RU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  <m:r>
                          <a:rPr lang="en-US" i="1"/>
                          <m:t>;</m:t>
                        </m:r>
                        <m:sSup>
                          <m:sSupPr>
                            <m:ctrlPr>
                              <a:rPr lang="ru-RU" i="1"/>
                            </m:ctrlPr>
                          </m:sSupPr>
                          <m:e>
                            <m:r>
                              <a:rPr lang="en-US" i="1"/>
                              <m:t>𝑏</m:t>
                            </m:r>
                          </m:e>
                          <m:sup>
                            <m:r>
                              <a:rPr lang="en-US" i="1"/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ru-RU" i="1"/>
                            </m:ctrlPr>
                          </m:dPr>
                          <m:e>
                            <m:r>
                              <a:rPr lang="en-US" i="1"/>
                              <m:t>𝜈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581" r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807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Merry Christmas</a:t>
            </a:r>
            <a:r>
              <a:rPr lang="en-US" sz="3600" b="0" dirty="0"/>
              <a:t> and a </a:t>
            </a:r>
            <a:r>
              <a:rPr lang="en-US" sz="3600" dirty="0"/>
              <a:t>happy new year</a:t>
            </a:r>
            <a:r>
              <a:rPr lang="en-US" sz="3600" b="0" dirty="0"/>
              <a:t>!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78</a:t>
            </a:fld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0020"/>
            <a:ext cx="9144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0343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CART Decision Tree for </a:t>
            </a:r>
            <a:r>
              <a:rPr lang="en-US" sz="2400" dirty="0" smtClean="0"/>
              <a:t>classification. </a:t>
            </a:r>
            <a:br>
              <a:rPr lang="en-US" sz="2400" dirty="0" smtClean="0"/>
            </a:br>
            <a:r>
              <a:rPr lang="en-US" sz="2400" dirty="0" smtClean="0"/>
              <a:t>(Only general picture how this model handle classification)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45984"/>
                <a:ext cx="8229600" cy="4625609"/>
              </a:xfrm>
            </p:spPr>
            <p:txBody>
              <a:bodyPr>
                <a:noAutofit/>
              </a:bodyPr>
              <a:lstStyle/>
              <a:p>
                <a:pPr lvl="1"/>
                <a:endParaRPr lang="en-US" sz="1600" dirty="0" smtClean="0"/>
              </a:p>
              <a:p>
                <a:pPr lvl="1"/>
                <a:r>
                  <a:rPr lang="en-US" sz="1600" dirty="0" smtClean="0"/>
                  <a:t>Construct predictor which estimate  </a:t>
                </a:r>
                <a:r>
                  <a:rPr lang="en-US" sz="1600" u="sng" dirty="0"/>
                  <a:t>(interval-scale) probability</a:t>
                </a:r>
                <a:r>
                  <a:rPr lang="en-US" sz="1600" dirty="0"/>
                  <a:t> of each class for random variable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</a:rPr>
                      <m:t>𝑌</m:t>
                    </m:r>
                    <m:r>
                      <a:rPr lang="en-US" sz="1600" b="0" i="1">
                        <a:latin typeface="Cambria Math"/>
                      </a:rPr>
                      <m:t>|</m:t>
                    </m:r>
                    <m:r>
                      <a:rPr lang="en-US" sz="1600" b="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1600" dirty="0"/>
                  <a:t> instead of </a:t>
                </a:r>
                <a:r>
                  <a:rPr lang="en-US" sz="1600" u="sng" dirty="0" smtClean="0"/>
                  <a:t>estimating</a:t>
                </a:r>
                <a:r>
                  <a:rPr lang="en-US" sz="1600" dirty="0" smtClean="0"/>
                  <a:t> value of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</a:rPr>
                      <m:t>𝑌</m:t>
                    </m:r>
                    <m:r>
                      <a:rPr lang="en-US" sz="1600" b="0" i="1">
                        <a:latin typeface="Cambria Math"/>
                      </a:rPr>
                      <m:t>|</m:t>
                    </m:r>
                    <m:r>
                      <a:rPr lang="en-US" sz="1600" b="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directly. 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</a:t>
                </a:r>
                <a:r>
                  <a:rPr lang="en-US" sz="1600" dirty="0" smtClean="0"/>
                  <a:t>       This trick allow to remove this strange categorical variables and come to interval scale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lvl="1"/>
                <a:r>
                  <a:rPr lang="en-US" sz="1600" dirty="0" smtClean="0"/>
                  <a:t>We </a:t>
                </a:r>
                <a:r>
                  <a:rPr lang="en-US" sz="1600" dirty="0"/>
                  <a:t>solve K-response regression problem with </a:t>
                </a:r>
                <a:r>
                  <a:rPr lang="en-US" sz="1600" dirty="0" smtClean="0"/>
                  <a:t>affine constraint </a:t>
                </a:r>
                <a:r>
                  <a:rPr lang="en-US" sz="1600" dirty="0"/>
                  <a:t>that sum of </a:t>
                </a:r>
                <a:r>
                  <a:rPr lang="en-US" sz="1600" dirty="0" smtClean="0"/>
                  <a:t>all response is </a:t>
                </a:r>
                <a:r>
                  <a:rPr lang="en-US" sz="1600" dirty="0"/>
                  <a:t>equal to </a:t>
                </a:r>
                <a:r>
                  <a:rPr lang="en-US" sz="1600" dirty="0" smtClean="0"/>
                  <a:t>1 which allow to construct approximation of such </a:t>
                </a:r>
                <a:r>
                  <a:rPr lang="en-US" sz="1600" u="sng" dirty="0" smtClean="0"/>
                  <a:t>probabilities</a:t>
                </a:r>
              </a:p>
              <a:p>
                <a:pPr lvl="1"/>
                <a:endParaRPr lang="en-US" sz="1600" u="sng" dirty="0"/>
              </a:p>
              <a:p>
                <a:pPr lvl="1"/>
                <a:r>
                  <a:rPr lang="en-US" sz="1600" dirty="0" smtClean="0"/>
                  <a:t>Mathematical </a:t>
                </a:r>
                <a:r>
                  <a:rPr lang="en-US" sz="1600" dirty="0"/>
                  <a:t>manipulation </a:t>
                </a:r>
                <a:r>
                  <a:rPr lang="en-US" sz="1600" dirty="0" smtClean="0"/>
                  <a:t>should be done</a:t>
                </a:r>
              </a:p>
              <a:p>
                <a:pPr lvl="1"/>
                <a:endParaRPr lang="en-US" sz="1600" dirty="0" smtClean="0"/>
              </a:p>
              <a:p>
                <a:pPr lvl="1"/>
                <a:r>
                  <a:rPr lang="en-US" sz="1600" dirty="0" smtClean="0"/>
                  <a:t>Conclusion what </a:t>
                </a:r>
                <a:r>
                  <a:rPr lang="en-US" sz="1600" dirty="0"/>
                  <a:t>is important </a:t>
                </a:r>
                <a:r>
                  <a:rPr lang="en-US" sz="1600" dirty="0" smtClean="0"/>
                  <a:t>during splitting for it is 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</a:t>
                </a:r>
                <a:r>
                  <a:rPr lang="en-US" sz="1600" dirty="0" smtClean="0"/>
                  <a:t>        </a:t>
                </a:r>
                <a:r>
                  <a:rPr lang="en-US" sz="1600" i="1" dirty="0" smtClean="0"/>
                  <a:t>“</a:t>
                </a:r>
                <a:r>
                  <a:rPr lang="en-US" sz="1600" i="1" dirty="0"/>
                  <a:t>Probability be in region” x “Diversity of the regions</a:t>
                </a:r>
                <a:r>
                  <a:rPr lang="en-US" sz="1600" i="1" dirty="0" smtClean="0"/>
                  <a:t>”</a:t>
                </a:r>
                <a:endParaRPr lang="en-US" sz="1600" dirty="0"/>
              </a:p>
              <a:p>
                <a:pPr marL="457200" lvl="1" indent="0">
                  <a:buNone/>
                </a:pPr>
                <a:r>
                  <a:rPr lang="en-US" sz="1600" dirty="0" smtClean="0"/>
                  <a:t>         Where </a:t>
                </a:r>
                <a:r>
                  <a:rPr lang="en-US" sz="1600" dirty="0"/>
                  <a:t>Diversity is estimated by </a:t>
                </a:r>
                <a:r>
                  <a:rPr lang="en-US" sz="1600" i="1" dirty="0" err="1"/>
                  <a:t>Gini</a:t>
                </a:r>
                <a:r>
                  <a:rPr lang="en-US" sz="1600" i="1" dirty="0"/>
                  <a:t> index of </a:t>
                </a:r>
                <a:r>
                  <a:rPr lang="en-US" sz="1600" i="1" dirty="0" smtClean="0"/>
                  <a:t>diversity</a:t>
                </a:r>
              </a:p>
              <a:p>
                <a:pPr marL="457200" lvl="1" indent="0">
                  <a:buNone/>
                </a:pPr>
                <a:endParaRPr lang="en-US" sz="1600" i="1" dirty="0" smtClean="0"/>
              </a:p>
              <a:p>
                <a:pPr lvl="1"/>
                <a:r>
                  <a:rPr lang="en-US" sz="1600" dirty="0" err="1" smtClean="0"/>
                  <a:t>Gini</a:t>
                </a:r>
                <a:r>
                  <a:rPr lang="en-US" sz="1600" dirty="0" smtClean="0"/>
                  <a:t> index of diversity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/>
                      </a:rPr>
                      <m:t>𝐺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sz="1600" b="0" i="1">
                        <a:latin typeface="Cambria Math"/>
                      </a:rPr>
                      <m:t>=1−</m:t>
                    </m:r>
                    <m:sSup>
                      <m:sSupPr>
                        <m:ctrlPr>
                          <a:rPr lang="en-US" sz="1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sz="1600" b="0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1600" b="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1600" i="1" dirty="0"/>
                  <a:t> on probability </a:t>
                </a:r>
                <a:r>
                  <a:rPr lang="en-US" sz="1600" i="1" dirty="0" smtClean="0"/>
                  <a:t>simplex</a:t>
                </a:r>
              </a:p>
              <a:p>
                <a:pPr lvl="2"/>
                <a:r>
                  <a:rPr lang="en-US" sz="1400" i="1" dirty="0" smtClean="0"/>
                  <a:t>It </a:t>
                </a:r>
                <a:r>
                  <a:rPr lang="en-US" sz="1400" i="1" dirty="0"/>
                  <a:t>archives </a:t>
                </a:r>
                <a:r>
                  <a:rPr lang="en-US" sz="1400" i="1" dirty="0" smtClean="0"/>
                  <a:t> maximum </a:t>
                </a:r>
                <a:r>
                  <a:rPr lang="en-US" sz="1400" i="1" dirty="0"/>
                  <a:t>when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400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400" b="0" i="1">
                            <a:latin typeface="Cambria Math"/>
                          </a:rPr>
                          <m:t>𝐾</m:t>
                        </m:r>
                      </m:den>
                    </m:f>
                  </m:oMath>
                </a14:m>
                <a:endParaRPr lang="en-US" sz="1400" i="1" dirty="0" smtClean="0"/>
              </a:p>
              <a:p>
                <a:pPr lvl="2"/>
                <a:r>
                  <a:rPr lang="en-US" sz="1400" i="1" dirty="0" smtClean="0"/>
                  <a:t>It </a:t>
                </a:r>
                <a:r>
                  <a:rPr lang="en-US" sz="1400" i="1" dirty="0"/>
                  <a:t>archives </a:t>
                </a:r>
                <a:r>
                  <a:rPr lang="en-US" sz="1400" i="1" dirty="0" smtClean="0"/>
                  <a:t> minimum when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/>
                      </a:rPr>
                      <m:t>𝑝</m:t>
                    </m:r>
                    <m:r>
                      <a:rPr lang="en-US" sz="1400" b="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1400" i="1" dirty="0" smtClean="0"/>
                  <a:t> </a:t>
                </a:r>
                <a:r>
                  <a:rPr lang="en-US" sz="1400" i="1" dirty="0" err="1" smtClean="0"/>
                  <a:t>probablity</a:t>
                </a:r>
                <a:r>
                  <a:rPr lang="en-US" sz="1400" i="1" dirty="0" smtClean="0"/>
                  <a:t> </a:t>
                </a:r>
                <a:r>
                  <a:rPr lang="en-US" sz="1400" i="1" dirty="0"/>
                  <a:t>mas function is discrete delta</a:t>
                </a:r>
              </a:p>
              <a:p>
                <a:pPr marL="457200" lvl="1" indent="0">
                  <a:buNone/>
                </a:pPr>
                <a:endParaRPr lang="en-US" sz="1600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45984"/>
                <a:ext cx="8229600" cy="4625609"/>
              </a:xfrm>
              <a:blipFill rotWithShape="1">
                <a:blip r:embed="rId3"/>
                <a:stretch>
                  <a:fillRect r="-370" b="-94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CART Decision Tree for classification. </a:t>
            </a:r>
            <a:br>
              <a:rPr lang="en-US" sz="2400" dirty="0"/>
            </a:br>
            <a:r>
              <a:rPr lang="en-US" sz="2400" dirty="0"/>
              <a:t>(Only general picture how </a:t>
            </a:r>
            <a:r>
              <a:rPr lang="en-US" sz="2400" dirty="0" smtClean="0"/>
              <a:t>it is doing)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57200" lvl="1" indent="0">
                  <a:buNone/>
                </a:pPr>
                <a:r>
                  <a:rPr lang="en-US" sz="1600" dirty="0" smtClean="0"/>
                  <a:t>After various reformulation we can come to</a:t>
                </a:r>
                <a:endParaRPr lang="en-US" sz="1600" dirty="0"/>
              </a:p>
              <a:p>
                <a:pPr lvl="1"/>
                <a:r>
                  <a:rPr lang="en-US" sz="1600" dirty="0" smtClean="0"/>
                  <a:t>We can solve regression problem like we do in CART for regression, but we Find split which </a:t>
                </a:r>
                <a:r>
                  <a:rPr lang="en-US" sz="1600" b="1" dirty="0" smtClean="0"/>
                  <a:t>maximize improve</a:t>
                </a:r>
                <a:r>
                  <a:rPr lang="en-US" sz="16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 </a:t>
                </a:r>
                <a:r>
                  <a:rPr lang="en-US" sz="1600" dirty="0" smtClean="0"/>
                  <a:t>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𝑖𝑚𝑝𝑟𝑜𝑣𝑒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𝐺𝑖𝑛𝑖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−</m:t>
                    </m:r>
                    <m:r>
                      <a:rPr lang="en-US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𝐺𝑖𝑛𝑖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−</m:t>
                    </m:r>
                    <m:r>
                      <a:rPr lang="en-US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𝐺𝑖𝑛𝑖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 smtClean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lvl="1"/>
                <a:r>
                  <a:rPr lang="en-US" sz="1600" dirty="0" smtClean="0"/>
                  <a:t>Also because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+</m:t>
                    </m:r>
                    <m:r>
                      <a:rPr lang="en-US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we </a:t>
                </a:r>
                <a:r>
                  <a:rPr lang="en-US" sz="1600" dirty="0"/>
                  <a:t>in fact can </a:t>
                </a:r>
                <a:r>
                  <a:rPr lang="en-US" sz="1600" dirty="0" smtClean="0"/>
                  <a:t>more easily to compute:</a:t>
                </a:r>
              </a:p>
              <a:p>
                <a:pPr marL="457200" lvl="1" indent="0">
                  <a:buNone/>
                </a:pPr>
                <a:r>
                  <a:rPr lang="en-US" sz="16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𝑖𝑚𝑝𝑟𝑜𝑣𝑒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−</m:t>
                    </m:r>
                    <m:r>
                      <a:rPr lang="en-US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−</m:t>
                    </m:r>
                    <m:r>
                      <a:rPr lang="en-US" sz="16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sz="1600" i="1" dirty="0">
                  <a:latin typeface="Cambria Math"/>
                </a:endParaRPr>
              </a:p>
              <a:p>
                <a:pPr lvl="1"/>
                <a:endParaRPr lang="en-US" sz="1600" dirty="0" smtClean="0"/>
              </a:p>
              <a:p>
                <a:pPr lvl="1"/>
                <a:r>
                  <a:rPr lang="en-US" sz="1600" dirty="0" err="1" smtClean="0"/>
                  <a:t>Quanity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16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p</m:t>
                        </m:r>
                      </m:e>
                    </m:d>
                    <m:r>
                      <a:rPr lang="en-US" sz="1600">
                        <a:latin typeface="Cambria Math"/>
                      </a:rPr>
                      <m:t>=−</m:t>
                    </m:r>
                    <m:sSup>
                      <m:sSupPr>
                        <m:ctrlPr>
                          <a:rPr lang="en-US" sz="1600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60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1600">
                        <a:latin typeface="Cambria Math"/>
                      </a:rPr>
                      <m:t>p</m:t>
                    </m:r>
                  </m:oMath>
                </a14:m>
                <a:r>
                  <a:rPr lang="en-US" sz="1600" dirty="0">
                    <a:latin typeface="Cambria Math"/>
                  </a:rPr>
                  <a:t> sometimes call </a:t>
                </a:r>
                <a:r>
                  <a:rPr lang="en-US" sz="1600" b="1" dirty="0" smtClean="0">
                    <a:latin typeface="Cambria Math"/>
                  </a:rPr>
                  <a:t>”</a:t>
                </a:r>
                <a:r>
                  <a:rPr lang="en-US" sz="1600" b="1" dirty="0">
                    <a:latin typeface="Cambria Math"/>
                  </a:rPr>
                  <a:t>second order </a:t>
                </a:r>
                <a:r>
                  <a:rPr lang="en-US" sz="1600" b="1" dirty="0" smtClean="0">
                    <a:latin typeface="Cambria Math"/>
                  </a:rPr>
                  <a:t>entropy”</a:t>
                </a:r>
              </a:p>
              <a:p>
                <a:pPr lvl="1"/>
                <a:endParaRPr lang="en-US" sz="1600" b="1" dirty="0">
                  <a:latin typeface="Cambria Math"/>
                </a:endParaRPr>
              </a:p>
              <a:p>
                <a:pPr lvl="1"/>
                <a:r>
                  <a:rPr lang="en-US" sz="1600" dirty="0" smtClean="0"/>
                  <a:t>Author of C.4.5 used </a:t>
                </a:r>
                <a:r>
                  <a:rPr lang="en-US" sz="1600" dirty="0"/>
                  <a:t>not H(p) but use usual entropy (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sz="1600">
                        <a:latin typeface="Cambria Math"/>
                      </a:rPr>
                      <m:t>log</m:t>
                    </m:r>
                    <m:r>
                      <a:rPr lang="en-US" sz="1600" i="1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1600" dirty="0"/>
                  <a:t>) instead </a:t>
                </a:r>
              </a:p>
              <a:p>
                <a:pPr lvl="1"/>
                <a:endParaRPr lang="en-US" sz="1600" dirty="0" smtClean="0"/>
              </a:p>
              <a:p>
                <a:pPr lvl="1"/>
                <a:r>
                  <a:rPr lang="en-US" sz="1600" dirty="0" smtClean="0"/>
                  <a:t>In leafs regions probability of each class is just computed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#</m:t>
                        </m:r>
                        <m:r>
                          <a:rPr lang="en-US" sz="1600" i="1">
                            <a:latin typeface="Cambria Math"/>
                          </a:rPr>
                          <m:t>𝑛𝑢𝑚𝑏𝑒𝑟</m:t>
                        </m:r>
                        <m:r>
                          <a:rPr lang="en-US" sz="1600" i="1">
                            <a:latin typeface="Cambria Math"/>
                          </a:rPr>
                          <m:t> </m:t>
                        </m:r>
                        <m:r>
                          <a:rPr lang="en-US" sz="1600" i="1">
                            <a:latin typeface="Cambria Math"/>
                          </a:rPr>
                          <m:t>𝑜𝑓</m:t>
                        </m:r>
                        <m:r>
                          <a:rPr lang="en-US" sz="1600" i="1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sz="16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𝑤h𝑒𝑟𝑒</m:t>
                        </m:r>
                        <m:r>
                          <a:rPr lang="en-US" sz="1600" b="0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#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𝑡𝑜𝑡𝑎𝑙</m:t>
                        </m:r>
                        <m:r>
                          <a:rPr lang="en-US" sz="1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𝑛𝑢𝑚𝑏𝑒𝑟</m:t>
                        </m:r>
                        <m:r>
                          <a:rPr lang="en-US" sz="1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𝑜𝑓</m:t>
                        </m:r>
                        <m:r>
                          <a:rPr lang="en-US" sz="1600" b="0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/>
                          </a:rPr>
                          <m:t>𝑓𝑟𝑜𝑚</m:t>
                        </m:r>
                        <m:r>
                          <a:rPr lang="en-US" sz="1600" b="0" i="1" smtClean="0">
                            <a:latin typeface="Cambria Math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𝑟𝑒𝑔𝑖𝑜𝑛</m:t>
                        </m:r>
                      </m:den>
                    </m:f>
                  </m:oMath>
                </a14:m>
                <a:endParaRPr lang="en-US" sz="1600" b="0" dirty="0" smtClean="0"/>
              </a:p>
              <a:p>
                <a:pPr marL="457200" lvl="1" indent="0">
                  <a:buNone/>
                </a:pPr>
                <a:endParaRPr lang="en-US" sz="1600" dirty="0" smtClean="0"/>
              </a:p>
              <a:p>
                <a:pPr marL="457200" lvl="1" indent="0">
                  <a:buNone/>
                </a:pPr>
                <a:r>
                  <a:rPr lang="en-US" sz="1600" dirty="0" smtClean="0"/>
                  <a:t>To </a:t>
                </a:r>
                <a:r>
                  <a:rPr lang="en-US" sz="1600" dirty="0"/>
                  <a:t>cover it </a:t>
                </a:r>
                <a:r>
                  <a:rPr lang="en-US" sz="1600" dirty="0" smtClean="0"/>
                  <a:t>in </a:t>
                </a:r>
                <a:r>
                  <a:rPr lang="en-US" sz="1600" dirty="0" err="1" smtClean="0"/>
                  <a:t>glorry</a:t>
                </a:r>
                <a:r>
                  <a:rPr lang="en-US" sz="1600" dirty="0" smtClean="0"/>
                  <a:t> detail - </a:t>
                </a:r>
                <a:r>
                  <a:rPr lang="en-US" sz="1600" dirty="0"/>
                  <a:t>a separate </a:t>
                </a:r>
                <a:r>
                  <a:rPr lang="en-US" sz="1600" dirty="0" smtClean="0"/>
                  <a:t>presentation needed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445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Модульная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6991</TotalTime>
  <Words>10120</Words>
  <Application>Microsoft Office PowerPoint</Application>
  <PresentationFormat>Экран (4:3)</PresentationFormat>
  <Paragraphs>1033</Paragraphs>
  <Slides>78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79" baseType="lpstr">
      <vt:lpstr>Модульная</vt:lpstr>
      <vt:lpstr>Topic:  “Story about decision trees based on lectures from one professor” (Part II/II)  Konstantin Burlachenko    -kburlachenko@nvidia.com   -bruziuz@stanford.edu   -burlachenkok@gmail.com</vt:lpstr>
      <vt:lpstr>References </vt:lpstr>
      <vt:lpstr>Plan</vt:lpstr>
      <vt:lpstr>CART Decision Tree for regression. General</vt:lpstr>
      <vt:lpstr>CART Decision Tree for regression. Split.</vt:lpstr>
      <vt:lpstr>CART Decision Tree for classification  (easy upgrade of model structure)</vt:lpstr>
      <vt:lpstr>CART Decision Tree for classification  (various problems in search strategy)</vt:lpstr>
      <vt:lpstr>CART Decision Tree for classification.  (Only general picture how this model handle classification)</vt:lpstr>
      <vt:lpstr>CART Decision Tree for classification.  (Only general picture how it is doing)</vt:lpstr>
      <vt:lpstr>Problem with decision trees for regression</vt:lpstr>
      <vt:lpstr>Ensemble of trees. Why such thing matter</vt:lpstr>
      <vt:lpstr>Bagging. History and goal</vt:lpstr>
      <vt:lpstr>Bagging. Illustration of unstable procedure behaviour when function class is big.</vt:lpstr>
      <vt:lpstr>Bagging. Illustration of stable procedure behaviour when function class is big.</vt:lpstr>
      <vt:lpstr>Bagging. Several quotes.</vt:lpstr>
      <vt:lpstr>Bagging algorithm Step 1/3</vt:lpstr>
      <vt:lpstr>Bagging algorithm Step 2/3</vt:lpstr>
      <vt:lpstr>Bagging algorithm Step 3/3</vt:lpstr>
      <vt:lpstr>Bagging. Some observations</vt:lpstr>
      <vt:lpstr>Bagging . Why this thing is working?</vt:lpstr>
      <vt:lpstr>Bagging . About perturbed convex optimization problem</vt:lpstr>
      <vt:lpstr>Bagging . About convex functions.</vt:lpstr>
      <vt:lpstr>Bagging. Will bagging work for problem which are reduced to convex optimization?</vt:lpstr>
      <vt:lpstr>Bagging. Ideas why bagging helps for approximation schemas reduced to non-convex optimization</vt:lpstr>
      <vt:lpstr>Bagging. Nice decoupling.</vt:lpstr>
      <vt:lpstr>Random Forest as extreme case of Bagging</vt:lpstr>
      <vt:lpstr>Random Forest. Conclusion.</vt:lpstr>
      <vt:lpstr>Bagging and Random Forest. Advantages</vt:lpstr>
      <vt:lpstr>Model selection: slide about cross-validation</vt:lpstr>
      <vt:lpstr>Boosting. References and motivation</vt:lpstr>
      <vt:lpstr>Boosting. One more about ensembles methods.</vt:lpstr>
      <vt:lpstr>Boosting: what is model structure ?</vt:lpstr>
      <vt:lpstr>Boosting: illustration of model structure</vt:lpstr>
      <vt:lpstr>Boosting. Why Boosting is mentioning in context of trees?</vt:lpstr>
      <vt:lpstr>Boosting. Score on population</vt:lpstr>
      <vt:lpstr>Boosting. Score on data</vt:lpstr>
      <vt:lpstr>Boosting. We enormously increase function space and we bring problems</vt:lpstr>
      <vt:lpstr>Boosting. About problems in search strategy</vt:lpstr>
      <vt:lpstr>Boosting. Huge linear regression.</vt:lpstr>
      <vt:lpstr>Boosting. Huge constrained linear regression illustration.</vt:lpstr>
      <vt:lpstr>Boosting. Why constraining has sense</vt:lpstr>
      <vt:lpstr>Boosting. Reformulating our constrained problem as unconstrained</vt:lpstr>
      <vt:lpstr>Boosting. Some intuition about reformulating constrained problem as unconstrained</vt:lpstr>
      <vt:lpstr>Boosting. Reformulating constrained problem as unconstrained</vt:lpstr>
      <vt:lpstr>Boosting. Conclusion where find solution</vt:lpstr>
      <vt:lpstr>Boosting. Why we need a path?</vt:lpstr>
      <vt:lpstr>Boosting. Another illustration of constraints</vt:lpstr>
      <vt:lpstr>Boosting. Assumptions for cold start</vt:lpstr>
      <vt:lpstr>Boosting. Why our assumptions are good?</vt:lpstr>
      <vt:lpstr>Boosting. Why our assumptions are good?</vt:lpstr>
      <vt:lpstr>Boosting. Penalties</vt:lpstr>
      <vt:lpstr>Boosting. Penalties</vt:lpstr>
      <vt:lpstr>Boosting. Possible penalties</vt:lpstr>
      <vt:lpstr>Boosting. Penalties compare</vt:lpstr>
      <vt:lpstr>Boosting. Strategy so far.</vt:lpstr>
      <vt:lpstr>Boosting. Solve approximately. Path seeking.</vt:lpstr>
      <vt:lpstr>Boosting. Path seeking formulation.</vt:lpstr>
      <vt:lpstr>Boosting. Path seeking methods before J.Friedman GPS method</vt:lpstr>
      <vt:lpstr>General Path Seeking (GPS) method.</vt:lpstr>
      <vt:lpstr>Boosting. GPS need terminology</vt:lpstr>
      <vt:lpstr>GPS algorithm as fundament for Boosting</vt:lpstr>
      <vt:lpstr>Boosting. Apply GPS to formalize boosting algorithm</vt:lpstr>
      <vt:lpstr>Boosting. Compute negative gradient vector of the empirical risk</vt:lpstr>
      <vt:lpstr>Boosting. Extra couple sets</vt:lpstr>
      <vt:lpstr>Boosting GPS algorithm.</vt:lpstr>
      <vt:lpstr>Boosting GPS algorithm.</vt:lpstr>
      <vt:lpstr>Boosting GPS algorithm.</vt:lpstr>
      <vt:lpstr>Boosting GPS algorithm.</vt:lpstr>
      <vt:lpstr>Boosting GPS algorithm.</vt:lpstr>
      <vt:lpstr>Boosting GPS algorithm.</vt:lpstr>
      <vt:lpstr>Boosting GPS algorithm. Handle magic steps via equivalency of two optimization problems</vt:lpstr>
      <vt:lpstr>Boosting GPS algorithm. Handle magic steps via equivalency of two optimization problems</vt:lpstr>
      <vt:lpstr>Boosting GPS algorithm. Handle magic steps via equivalency of two optimization problems</vt:lpstr>
      <vt:lpstr>Презентация PowerPoint</vt:lpstr>
      <vt:lpstr>Lasso Gradient boosting (implemented in XgBoost)</vt:lpstr>
      <vt:lpstr>Boosting. Lasso Gradient boosting (implemented in XgBoost)</vt:lpstr>
      <vt:lpstr>Презентация PowerPoint</vt:lpstr>
      <vt:lpstr>Merry Christmas and a happy new year!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"Место для формулы."</dc:title>
  <dc:creator>kburlachenko</dc:creator>
  <cp:lastModifiedBy>kburlachenko</cp:lastModifiedBy>
  <cp:revision>460</cp:revision>
  <dcterms:created xsi:type="dcterms:W3CDTF">2018-12-08T12:00:24Z</dcterms:created>
  <dcterms:modified xsi:type="dcterms:W3CDTF">2018-12-25T14:37:09Z</dcterms:modified>
</cp:coreProperties>
</file>